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735763" cy="9866313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72B9C-666F-497D-8F5A-A37163E9C5A3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F4B2C-1902-4500-9B17-4D55F2C060B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D5EC6-2772-4A96-8EF5-71701140E50C}" type="datetimeFigureOut">
              <a:rPr lang="vi-VN" smtClean="0"/>
              <a:pPr/>
              <a:t>03/12/2019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A1CD8-6979-460A-8EA7-509284EE047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986746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8" tIns="45278" rIns="90558" bIns="45278"/>
          <a:lstStyle/>
          <a:p>
            <a:pPr eaLnBrk="1" hangingPunct="1"/>
            <a:r>
              <a:rPr lang="en-US" altLang="en-US" b="1" u="sng" smtClean="0"/>
              <a:t>Ôn lại bài cũ: </a:t>
            </a:r>
          </a:p>
          <a:p>
            <a:pPr eaLnBrk="1" hangingPunct="1"/>
            <a:endParaRPr lang="en-US" altLang="en-US" smtClean="0"/>
          </a:p>
          <a:p>
            <a:pPr eaLnBrk="1" hangingPunct="1">
              <a:buFontTx/>
              <a:buChar char="-"/>
            </a:pPr>
            <a:r>
              <a:rPr lang="en-US" altLang="en-US" smtClean="0"/>
              <a:t> Gọi 1-2 em học sinh nhắc lại tư thế ngồi trên xe máy, xe đạp an toàn</a:t>
            </a:r>
          </a:p>
        </p:txBody>
      </p:sp>
      <p:sp>
        <p:nvSpPr>
          <p:cNvPr id="116740" name="Slide Number Placeholder 3"/>
          <p:cNvSpPr txBox="1">
            <a:spLocks noGrp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8" tIns="45278" rIns="90558" bIns="45278" anchor="b"/>
          <a:lstStyle>
            <a:lvl1pPr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F407AE41-9723-4967-A72D-8E654944F60C}" type="slidenum">
              <a:rPr lang="en-US" altLang="en-US"/>
              <a:pPr algn="r" eaLnBrk="1" hangingPunct="1"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8" tIns="45278" rIns="90558" bIns="45278"/>
          <a:lstStyle/>
          <a:p>
            <a:pPr eaLnBrk="1" hangingPunct="1"/>
            <a:endParaRPr lang="en-US" altLang="en-US" smtClean="0"/>
          </a:p>
        </p:txBody>
      </p:sp>
      <p:sp>
        <p:nvSpPr>
          <p:cNvPr id="136196" name="Slide Number Placeholder 3"/>
          <p:cNvSpPr txBox="1">
            <a:spLocks noGrp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8" tIns="45278" rIns="90558" bIns="45278" anchor="b"/>
          <a:lstStyle>
            <a:lvl1pPr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6E91C91D-77E4-40B5-A200-CE4CBAAA3F25}" type="slidenum">
              <a:rPr lang="en-US" altLang="en-US"/>
              <a:pPr algn="r" eaLnBrk="1" hangingPunct="1"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8" tIns="45278" rIns="90558" bIns="45278"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b="1" u="sng" smtClean="0"/>
              <a:t>Thảo luận nhóm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b="1" u="sng" smtClean="0"/>
          </a:p>
          <a:p>
            <a:pPr eaLnBrk="1" hangingPunct="1">
              <a:buFont typeface="Wingdings" pitchFamily="2" charset="2"/>
              <a:buNone/>
            </a:pPr>
            <a:endParaRPr lang="en-US" altLang="en-US" b="1" u="sng" smtClean="0"/>
          </a:p>
          <a:p>
            <a:pPr eaLnBrk="1" hangingPunct="1">
              <a:buFont typeface="Wingdings" pitchFamily="2" charset="2"/>
              <a:buChar char="v"/>
            </a:pPr>
            <a:r>
              <a:rPr lang="en-US" altLang="en-US" b="1" i="1" smtClean="0"/>
              <a:t>Bước 1: Xem tranh</a:t>
            </a:r>
          </a:p>
          <a:p>
            <a:pPr eaLnBrk="1" hangingPunct="1"/>
            <a:r>
              <a:rPr lang="en-US" altLang="en-US" smtClean="0"/>
              <a:t>Cho HS xem các tranh từ tranh 1-4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altLang="en-US" b="1" i="1" smtClean="0"/>
              <a:t>Bước 2: Thảo luận nhóm</a:t>
            </a:r>
          </a:p>
          <a:p>
            <a:pPr eaLnBrk="1" hangingPunct="1">
              <a:buFontTx/>
              <a:buChar char="-"/>
            </a:pPr>
            <a:r>
              <a:rPr lang="en-US" altLang="en-US" smtClean="0"/>
              <a:t> Chia lớp thành các nhóm, yêu cầu thảo luận theo câu hỏi</a:t>
            </a:r>
          </a:p>
          <a:p>
            <a:pPr eaLnBrk="1" hangingPunct="1">
              <a:buFontTx/>
              <a:buChar char="-"/>
            </a:pPr>
            <a:r>
              <a:rPr lang="en-US" altLang="en-US" smtClean="0"/>
              <a:t> Câu hỏi 1: Các bạn trong tranh đang làm gì khi ngồi trong xe ô tô</a:t>
            </a:r>
          </a:p>
          <a:p>
            <a:pPr eaLnBrk="1" hangingPunct="1">
              <a:buFontTx/>
              <a:buChar char="-"/>
            </a:pPr>
            <a:r>
              <a:rPr lang="en-US" altLang="en-US" smtClean="0"/>
              <a:t> Câu hỏi 2: bạn nào ngồi an toàn?</a:t>
            </a:r>
          </a:p>
          <a:p>
            <a:pPr eaLnBrk="1" hangingPunct="1">
              <a:buFontTx/>
              <a:buChar char="-"/>
            </a:pPr>
            <a:r>
              <a:rPr lang="en-US" altLang="en-US" smtClean="0"/>
              <a:t> Sau thời gian thảo luận đại diện các nhóm trả lời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altLang="en-US" b="1" i="1" smtClean="0"/>
              <a:t>Bước 3: Giáo viên bổ xung và nhấn mạnh</a:t>
            </a:r>
          </a:p>
          <a:p>
            <a:pPr eaLnBrk="1" hangingPunct="1">
              <a:buFontTx/>
              <a:buChar char="-"/>
            </a:pPr>
            <a:r>
              <a:rPr lang="en-US" altLang="en-US" smtClean="0"/>
              <a:t>Tranh 1: Bạn trai đứng trên ghế sau, quay mặt về phía sau ô tô, đùa nghich, rất dễ ngã</a:t>
            </a:r>
          </a:p>
          <a:p>
            <a:pPr eaLnBrk="1" hangingPunct="1">
              <a:buFontTx/>
              <a:buChar char="-"/>
            </a:pPr>
            <a:r>
              <a:rPr lang="en-US" altLang="en-US" smtClean="0"/>
              <a:t> Tranh 2: Bạn trai đứng trên ghế , đập tay vào vai bố đang lái xe, khiến bố giật mình, làm ảnh hưởng đến việc lái xe.</a:t>
            </a:r>
          </a:p>
          <a:p>
            <a:pPr eaLnBrk="1" hangingPunct="1">
              <a:buFontTx/>
              <a:buChar char="-"/>
            </a:pPr>
            <a:r>
              <a:rPr lang="en-US" altLang="en-US" smtClean="0"/>
              <a:t> Tranh 3: Bạn nhỏ thò tay ra ngoài cửa sổ ô tô, dễ bị ô tô bên ngoài va vào.</a:t>
            </a:r>
          </a:p>
          <a:p>
            <a:pPr eaLnBrk="1" hangingPunct="1">
              <a:buFontTx/>
              <a:buChar char="-"/>
            </a:pPr>
            <a:r>
              <a:rPr lang="en-US" altLang="en-US" smtClean="0"/>
              <a:t> Tranh 4: Bạn Bi ngồi ngay ngắn, nghiêm túc trên ghế xe và thắt dây an toàn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118788" name="Slide Number Placeholder 3"/>
          <p:cNvSpPr txBox="1">
            <a:spLocks noGrp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8" tIns="45278" rIns="90558" bIns="45278" anchor="b"/>
          <a:lstStyle>
            <a:lvl1pPr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0D42E402-7BBA-4C5F-9C21-BED8FC490D82}" type="slidenum">
              <a:rPr lang="en-US" altLang="en-US"/>
              <a:pPr algn="r" eaLnBrk="1" hangingPunct="1"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8" tIns="45278" rIns="90558" bIns="45278"/>
          <a:lstStyle/>
          <a:p>
            <a:pPr eaLnBrk="1" hangingPunct="1"/>
            <a:r>
              <a:rPr lang="en-US" altLang="en-US" b="1" u="sng" smtClean="0"/>
              <a:t>Giới thiệu bài mới:</a:t>
            </a:r>
          </a:p>
          <a:p>
            <a:pPr eaLnBrk="1" hangingPunct="1">
              <a:buFont typeface="Wingdings" pitchFamily="2" charset="2"/>
              <a:buChar char="v"/>
            </a:pPr>
            <a:endParaRPr lang="en-US" altLang="en-US" b="1" u="sng" smtClean="0"/>
          </a:p>
          <a:p>
            <a:pPr eaLnBrk="1" hangingPunct="1">
              <a:buFont typeface="Wingdings" pitchFamily="2" charset="2"/>
              <a:buChar char="v"/>
            </a:pPr>
            <a:r>
              <a:rPr lang="en-US" altLang="en-US" b="1" i="1" smtClean="0"/>
              <a:t>Bước 1: Hỏi học sinh</a:t>
            </a:r>
          </a:p>
          <a:p>
            <a:pPr eaLnBrk="1" hangingPunct="1">
              <a:buFontTx/>
              <a:buChar char="-"/>
            </a:pPr>
            <a:r>
              <a:rPr lang="en-US" altLang="en-US" smtClean="0"/>
              <a:t> Câu hỏi 1: Khi các em đi du lịch các em thường đi bằng phương tiện gì?</a:t>
            </a:r>
          </a:p>
          <a:p>
            <a:pPr eaLnBrk="1" hangingPunct="1">
              <a:buFontTx/>
              <a:buChar char="-"/>
            </a:pPr>
            <a:r>
              <a:rPr lang="en-US" altLang="en-US" smtClean="0"/>
              <a:t> Câu hỏi 2: Để ngồi an toàn trong xe ô tô, trên thuyền các em nên ngồi như thế nào?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altLang="en-US" b="1" i="1" smtClean="0"/>
              <a:t>Bước 2: Giáo viên bổ xung và nhấn mạnh dẫn dắt vào bài học</a:t>
            </a:r>
          </a:p>
        </p:txBody>
      </p:sp>
      <p:sp>
        <p:nvSpPr>
          <p:cNvPr id="120836" name="Slide Number Placeholder 3"/>
          <p:cNvSpPr txBox="1">
            <a:spLocks noGrp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8" tIns="45278" rIns="90558" bIns="45278" anchor="b"/>
          <a:lstStyle>
            <a:lvl1pPr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128C7157-3D9C-4597-B16A-B00219578A39}" type="slidenum">
              <a:rPr lang="en-US" altLang="en-US"/>
              <a:pPr algn="r" eaLnBrk="1" hangingPunct="1"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8" tIns="45278" rIns="90558" bIns="45278"/>
          <a:lstStyle/>
          <a:p>
            <a:pPr eaLnBrk="1" hangingPunct="1"/>
            <a:r>
              <a:rPr lang="en-US" altLang="en-US" b="1" u="sng" smtClean="0"/>
              <a:t>Những việc các em nên làm khi ngồi trong ô tô:</a:t>
            </a:r>
          </a:p>
          <a:p>
            <a:pPr eaLnBrk="1" hangingPunct="1"/>
            <a:endParaRPr lang="en-US" altLang="en-US" smtClean="0"/>
          </a:p>
          <a:p>
            <a:pPr eaLnBrk="1" hangingPunct="1">
              <a:buFont typeface="Wingdings" pitchFamily="2" charset="2"/>
              <a:buChar char="v"/>
            </a:pPr>
            <a:r>
              <a:rPr lang="en-US" altLang="en-US" b="1" i="1" smtClean="0"/>
              <a:t>Bước 1: Hỏi học sinh</a:t>
            </a:r>
          </a:p>
          <a:p>
            <a:pPr eaLnBrk="1" hangingPunct="1">
              <a:buFontTx/>
              <a:buChar char="-"/>
            </a:pPr>
            <a:r>
              <a:rPr lang="en-US" altLang="en-US" smtClean="0"/>
              <a:t> Câu hỏi 1: Qua các bức tranh chúng ta vừa tìm hiểu ở trên, các em nên làm gì khi ngồi trong xe ô tô?</a:t>
            </a:r>
          </a:p>
          <a:p>
            <a:pPr eaLnBrk="1" hangingPunct="1">
              <a:buFontTx/>
              <a:buChar char="-"/>
            </a:pPr>
            <a:r>
              <a:rPr lang="en-US" altLang="en-US" smtClean="0"/>
              <a:t> Học sinh trả lời, giáo viên ghi tóm tắt lên bảng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altLang="en-US" b="1" i="1" smtClean="0"/>
              <a:t>Bước 2: Giáo viên bổ xung và nhấn mạnh</a:t>
            </a:r>
          </a:p>
          <a:p>
            <a:pPr eaLnBrk="1" hangingPunct="1"/>
            <a:r>
              <a:rPr lang="en-US" altLang="en-US" smtClean="0"/>
              <a:t>Những việc các em nên làm khi ngồi trong xe ô tô là:</a:t>
            </a:r>
          </a:p>
          <a:p>
            <a:pPr eaLnBrk="1" hangingPunct="1">
              <a:buFontTx/>
              <a:buChar char="-"/>
            </a:pPr>
            <a:r>
              <a:rPr lang="en-US" altLang="en-US" smtClean="0"/>
              <a:t> Ngồi yên trong xe</a:t>
            </a:r>
          </a:p>
          <a:p>
            <a:pPr eaLnBrk="1" hangingPunct="1">
              <a:buFontTx/>
              <a:buChar char="-"/>
            </a:pPr>
            <a:r>
              <a:rPr lang="en-US" altLang="en-US" smtClean="0"/>
              <a:t> Thắt dây an toàn</a:t>
            </a:r>
          </a:p>
          <a:p>
            <a:pPr eaLnBrk="1" hangingPunct="1">
              <a:buFontTx/>
              <a:buChar char="-"/>
            </a:pPr>
            <a:r>
              <a:rPr lang="en-US" altLang="en-US" smtClean="0"/>
              <a:t> Lên xuống xe theo sự chỉ dẫn của người lớn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122884" name="Slide Number Placeholder 3"/>
          <p:cNvSpPr txBox="1">
            <a:spLocks noGrp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8" tIns="45278" rIns="90558" bIns="45278" anchor="b"/>
          <a:lstStyle>
            <a:lvl1pPr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234851E9-6A8C-4002-A4EF-96AE046156DE}" type="slidenum">
              <a:rPr lang="en-US" altLang="en-US"/>
              <a:pPr algn="r" eaLnBrk="1" hangingPunct="1"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8" tIns="45278" rIns="90558" bIns="45278"/>
          <a:lstStyle/>
          <a:p>
            <a:pPr eaLnBrk="1" hangingPunct="1"/>
            <a:r>
              <a:rPr lang="en-US" altLang="en-US" b="1" u="sng" smtClean="0"/>
              <a:t>Những việc các e không nên làm khi ngồi trong ô tô:</a:t>
            </a:r>
          </a:p>
          <a:p>
            <a:pPr eaLnBrk="1" hangingPunct="1"/>
            <a:endParaRPr lang="en-US" altLang="en-US" smtClean="0"/>
          </a:p>
          <a:p>
            <a:pPr eaLnBrk="1" hangingPunct="1">
              <a:buFont typeface="Wingdings" pitchFamily="2" charset="2"/>
              <a:buChar char="v"/>
            </a:pPr>
            <a:r>
              <a:rPr lang="en-US" altLang="en-US" b="1" i="1" smtClean="0"/>
              <a:t>Bước 1: Xem tranh</a:t>
            </a:r>
          </a:p>
          <a:p>
            <a:pPr eaLnBrk="1" hangingPunct="1"/>
            <a:r>
              <a:rPr lang="en-US" altLang="en-US" smtClean="0"/>
              <a:t>Cho học sinh xem tranh từ tranh 1-5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altLang="en-US" b="1" i="1" smtClean="0"/>
              <a:t>Bước 2: Thảo luận nhóm:</a:t>
            </a:r>
          </a:p>
          <a:p>
            <a:pPr eaLnBrk="1" hangingPunct="1">
              <a:buFontTx/>
              <a:buChar char="-"/>
            </a:pPr>
            <a:r>
              <a:rPr lang="en-US" altLang="en-US" smtClean="0"/>
              <a:t> Yêu cầu thảo luận theo câu hỏi</a:t>
            </a:r>
          </a:p>
          <a:p>
            <a:pPr eaLnBrk="1" hangingPunct="1">
              <a:buFontTx/>
              <a:buChar char="-"/>
            </a:pPr>
            <a:r>
              <a:rPr lang="en-US" altLang="en-US" smtClean="0"/>
              <a:t> Câu hỏi: các em không nên làm gì khi ngồi trong xe ô tô?</a:t>
            </a:r>
          </a:p>
          <a:p>
            <a:pPr eaLnBrk="1" hangingPunct="1">
              <a:buFontTx/>
              <a:buChar char="-"/>
            </a:pPr>
            <a:r>
              <a:rPr lang="en-US" altLang="en-US" smtClean="0"/>
              <a:t> Học sinh trả lời, giáo viên ghi tóm tắt lên bảng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altLang="en-US" b="1" i="1" smtClean="0"/>
              <a:t>Bước 3: Giáo viên bổ xung và nhấn mạnh</a:t>
            </a:r>
          </a:p>
          <a:p>
            <a:pPr eaLnBrk="1" hangingPunct="1">
              <a:buFontTx/>
              <a:buChar char="-"/>
            </a:pPr>
            <a:r>
              <a:rPr lang="en-US" altLang="en-US" smtClean="0"/>
              <a:t> Chơi đùa trong xe</a:t>
            </a:r>
          </a:p>
          <a:p>
            <a:pPr eaLnBrk="1" hangingPunct="1">
              <a:buFontTx/>
              <a:buChar char="-"/>
            </a:pPr>
            <a:r>
              <a:rPr lang="en-US" altLang="en-US" smtClean="0"/>
              <a:t> Thò đầu hoặc tay ra ngoài cửa sổ</a:t>
            </a:r>
          </a:p>
          <a:p>
            <a:pPr eaLnBrk="1" hangingPunct="1">
              <a:buFontTx/>
              <a:buChar char="-"/>
            </a:pPr>
            <a:r>
              <a:rPr lang="en-US" altLang="en-US" smtClean="0"/>
              <a:t> Đùa nghịch làm ảnh hưởng đến người lái xe, làm người lái xe mất tập chung</a:t>
            </a:r>
          </a:p>
          <a:p>
            <a:pPr eaLnBrk="1" hangingPunct="1">
              <a:buFontTx/>
              <a:buChar char="-"/>
            </a:pPr>
            <a:r>
              <a:rPr lang="en-US" altLang="en-US" smtClean="0"/>
              <a:t> Tự ý lên xuống xe khi không có sự hướng dẫn của người lớn</a:t>
            </a:r>
          </a:p>
          <a:p>
            <a:pPr eaLnBrk="1" hangingPunct="1">
              <a:buFontTx/>
              <a:buChar char="-"/>
            </a:pPr>
            <a:r>
              <a:rPr lang="en-US" altLang="en-US" smtClean="0"/>
              <a:t> Ngồi lên hộp đựng đồ giữa người lái và người ngồi bên</a:t>
            </a:r>
          </a:p>
        </p:txBody>
      </p:sp>
      <p:sp>
        <p:nvSpPr>
          <p:cNvPr id="124932" name="Slide Number Placeholder 3"/>
          <p:cNvSpPr txBox="1">
            <a:spLocks noGrp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8" tIns="45278" rIns="90558" bIns="45278" anchor="b"/>
          <a:lstStyle>
            <a:lvl1pPr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CBDC7CEA-F498-463D-A87C-8688BA9F6168}" type="slidenum">
              <a:rPr lang="en-US" altLang="en-US"/>
              <a:pPr algn="r" eaLnBrk="1" hangingPunct="1"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8" tIns="45278" rIns="90558" bIns="45278"/>
          <a:lstStyle/>
          <a:p>
            <a:pPr eaLnBrk="1" hangingPunct="1"/>
            <a:r>
              <a:rPr lang="en-US" altLang="en-US" b="1" u="sng" smtClean="0"/>
              <a:t>Thảo luận nhóm:</a:t>
            </a:r>
          </a:p>
          <a:p>
            <a:pPr eaLnBrk="1" hangingPunct="1"/>
            <a:endParaRPr lang="en-US" altLang="en-US" smtClean="0"/>
          </a:p>
          <a:p>
            <a:pPr eaLnBrk="1" hangingPunct="1">
              <a:buFont typeface="Wingdings" pitchFamily="2" charset="2"/>
              <a:buChar char="v"/>
            </a:pPr>
            <a:r>
              <a:rPr lang="en-US" altLang="en-US" b="1" i="1" smtClean="0"/>
              <a:t>Bước 1: Hỏi học sinh</a:t>
            </a:r>
          </a:p>
          <a:p>
            <a:pPr eaLnBrk="1" hangingPunct="1">
              <a:buFontTx/>
              <a:buChar char="-"/>
            </a:pPr>
            <a:r>
              <a:rPr lang="en-US" altLang="en-US" smtClean="0"/>
              <a:t> Câu hỏi: </a:t>
            </a:r>
            <a:r>
              <a:rPr lang="en-US" altLang="en-US" smtClean="0">
                <a:solidFill>
                  <a:schemeClr val="bg1"/>
                </a:solidFill>
              </a:rPr>
              <a:t>Trong bức tranh này, bạn nào ngồi an toàn trên thuyền, bạn nào không, vì sao?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altLang="en-US" b="1" i="1" smtClean="0">
                <a:solidFill>
                  <a:schemeClr val="bg1"/>
                </a:solidFill>
              </a:rPr>
              <a:t>Bước 2: Giáo viên bổ xung và nhấn mạnh</a:t>
            </a:r>
          </a:p>
          <a:p>
            <a:pPr eaLnBrk="1" hangingPunct="1">
              <a:buFontTx/>
              <a:buChar char="-"/>
            </a:pPr>
            <a:r>
              <a:rPr lang="en-US" altLang="en-US" smtClean="0">
                <a:solidFill>
                  <a:schemeClr val="bg1"/>
                </a:solidFill>
              </a:rPr>
              <a:t> Hai bạn trai ngồi không an toàn, một bạn đứng lên chèo thuyền, còn bạn kia ngồi ngoài tay và người ra ngoài để nghịch nuớc</a:t>
            </a:r>
          </a:p>
          <a:p>
            <a:pPr eaLnBrk="1" hangingPunct="1">
              <a:buFontTx/>
              <a:buChar char="-"/>
            </a:pPr>
            <a:r>
              <a:rPr lang="en-US" altLang="en-US" smtClean="0">
                <a:solidFill>
                  <a:schemeClr val="bg1"/>
                </a:solidFill>
              </a:rPr>
              <a:t> Bạn gái mắc áo phao ngồi ngay ngắn và ngồi an toàn trên thuyền</a:t>
            </a:r>
          </a:p>
        </p:txBody>
      </p:sp>
      <p:sp>
        <p:nvSpPr>
          <p:cNvPr id="126980" name="Slide Number Placeholder 3"/>
          <p:cNvSpPr txBox="1">
            <a:spLocks noGrp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8" tIns="45278" rIns="90558" bIns="45278" anchor="b"/>
          <a:lstStyle>
            <a:lvl1pPr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34215E00-C741-4AE5-96CF-7DDDBF3C39D0}" type="slidenum">
              <a:rPr lang="en-US" altLang="en-US"/>
              <a:pPr algn="r" eaLnBrk="1" hangingPunct="1"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8" tIns="45278" rIns="90558" bIns="45278"/>
          <a:lstStyle/>
          <a:p>
            <a:pPr eaLnBrk="1" hangingPunct="1"/>
            <a:r>
              <a:rPr lang="en-US" altLang="en-US" b="1" u="sng" smtClean="0"/>
              <a:t>Những việc các em nên làm khi ngồi trên thuyền:</a:t>
            </a:r>
          </a:p>
          <a:p>
            <a:pPr eaLnBrk="1" hangingPunct="1">
              <a:buFont typeface="Wingdings" pitchFamily="2" charset="2"/>
              <a:buChar char="v"/>
            </a:pPr>
            <a:endParaRPr lang="en-US" altLang="en-US" b="1" i="1" smtClean="0"/>
          </a:p>
          <a:p>
            <a:pPr eaLnBrk="1" hangingPunct="1">
              <a:buFont typeface="Wingdings" pitchFamily="2" charset="2"/>
              <a:buChar char="v"/>
            </a:pPr>
            <a:r>
              <a:rPr lang="en-US" altLang="en-US" b="1" i="1" smtClean="0"/>
              <a:t>Bước 1: Hỏi học sinh</a:t>
            </a:r>
          </a:p>
          <a:p>
            <a:pPr eaLnBrk="1" hangingPunct="1">
              <a:buFontTx/>
              <a:buChar char="-"/>
            </a:pPr>
            <a:r>
              <a:rPr lang="en-US" altLang="en-US" smtClean="0"/>
              <a:t> Câu hỏi: Các em hãy cho biết chúng ta nên làm gì khi ngồi trên thuyền?</a:t>
            </a:r>
          </a:p>
          <a:p>
            <a:pPr eaLnBrk="1" hangingPunct="1">
              <a:buFontTx/>
              <a:buChar char="-"/>
            </a:pPr>
            <a:r>
              <a:rPr lang="en-US" altLang="en-US" smtClean="0"/>
              <a:t> Học sinh trả lời, giáo viên ghi tóm tắt lên bảng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altLang="en-US" b="1" i="1" smtClean="0"/>
              <a:t>Bước 2: Giáo viên bổ xung và nhấn mạnh</a:t>
            </a:r>
          </a:p>
          <a:p>
            <a:pPr eaLnBrk="1" hangingPunct="1"/>
            <a:r>
              <a:rPr lang="en-US" altLang="en-US" smtClean="0"/>
              <a:t>Những việc các em nên làm khi ngồi trên thuyền là:</a:t>
            </a:r>
          </a:p>
          <a:p>
            <a:pPr eaLnBrk="1" hangingPunct="1">
              <a:buFontTx/>
              <a:buChar char="-"/>
            </a:pPr>
            <a:r>
              <a:rPr lang="en-US" altLang="en-US" smtClean="0"/>
              <a:t> Mặc áo phao</a:t>
            </a:r>
          </a:p>
          <a:p>
            <a:pPr eaLnBrk="1" hangingPunct="1">
              <a:buFontTx/>
              <a:buChar char="-"/>
            </a:pPr>
            <a:r>
              <a:rPr lang="en-US" altLang="en-US" smtClean="0"/>
              <a:t> Ngồi ổn định, ngay ngắn</a:t>
            </a:r>
          </a:p>
          <a:p>
            <a:pPr eaLnBrk="1" hangingPunct="1">
              <a:buFontTx/>
              <a:buChar char="-"/>
            </a:pPr>
            <a:r>
              <a:rPr lang="en-US" altLang="en-US" smtClean="0"/>
              <a:t> Lên, xuống thuyền và được chèo thuyền bởi người lớn</a:t>
            </a:r>
          </a:p>
          <a:p>
            <a:pPr eaLnBrk="1" hangingPunct="1">
              <a:buFontTx/>
              <a:buChar char="-"/>
            </a:pPr>
            <a:endParaRPr lang="en-US" altLang="en-US" smtClean="0"/>
          </a:p>
        </p:txBody>
      </p:sp>
      <p:sp>
        <p:nvSpPr>
          <p:cNvPr id="129028" name="Slide Number Placeholder 3"/>
          <p:cNvSpPr txBox="1">
            <a:spLocks noGrp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8" tIns="45278" rIns="90558" bIns="45278" anchor="b"/>
          <a:lstStyle>
            <a:lvl1pPr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D1B22603-AF7C-46D7-9C69-2A648DF3967E}" type="slidenum">
              <a:rPr lang="en-US" altLang="en-US"/>
              <a:pPr algn="r" eaLnBrk="1" hangingPunct="1"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8" tIns="45278" rIns="90558" bIns="45278"/>
          <a:lstStyle/>
          <a:p>
            <a:pPr eaLnBrk="1" hangingPunct="1"/>
            <a:r>
              <a:rPr lang="en-US" altLang="en-US" b="1" u="sng" smtClean="0"/>
              <a:t>Góc vui học</a:t>
            </a:r>
          </a:p>
          <a:p>
            <a:pPr eaLnBrk="1" hangingPunct="1"/>
            <a:endParaRPr lang="en-US" altLang="en-US" b="1" i="1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b="1" i="1" smtClean="0"/>
              <a:t>Bước 1: Xem tranh để tìm hiểu</a:t>
            </a:r>
          </a:p>
          <a:p>
            <a:pPr eaLnBrk="1" hangingPunct="1">
              <a:buFontTx/>
              <a:buChar char="-"/>
            </a:pPr>
            <a:r>
              <a:rPr lang="en-US" altLang="en-US" smtClean="0"/>
              <a:t> Mô tả tranh</a:t>
            </a:r>
          </a:p>
          <a:p>
            <a:pPr eaLnBrk="1" hangingPunct="1">
              <a:buFontTx/>
              <a:buChar char="-"/>
            </a:pPr>
            <a:r>
              <a:rPr lang="en-US" altLang="en-US" smtClean="0"/>
              <a:t>Yêu cầu: </a:t>
            </a:r>
            <a:r>
              <a:rPr lang="en-US" altLang="en-US" smtClean="0">
                <a:solidFill>
                  <a:srgbClr val="BA16AE"/>
                </a:solidFill>
              </a:rPr>
              <a:t>tìm ra những điểm an toàn và chưa an toàn của bạn gái trong ảnh khi ngồi trên thuyền?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altLang="en-US" b="1" i="1" smtClean="0">
                <a:solidFill>
                  <a:srgbClr val="BA16AE"/>
                </a:solidFill>
              </a:rPr>
              <a:t>Bước 2: Học sinh xem tranh và thảo luận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altLang="en-US" b="1" i="1" smtClean="0">
                <a:solidFill>
                  <a:srgbClr val="BA16AE"/>
                </a:solidFill>
              </a:rPr>
              <a:t>Bước 3: Kiểm tra, nhận xét và giải thích các câu trả lời của học sinh</a:t>
            </a:r>
            <a:endParaRPr lang="en-US" altLang="en-US" b="1" i="1" smtClean="0"/>
          </a:p>
        </p:txBody>
      </p:sp>
      <p:sp>
        <p:nvSpPr>
          <p:cNvPr id="132100" name="Slide Number Placeholder 3"/>
          <p:cNvSpPr txBox="1">
            <a:spLocks noGrp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8" tIns="45278" rIns="90558" bIns="45278" anchor="b"/>
          <a:lstStyle>
            <a:lvl1pPr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A31CBA3B-EE5D-40EA-94B8-8D8126BAA14A}" type="slidenum">
              <a:rPr lang="en-US" altLang="en-US"/>
              <a:pPr algn="r" eaLnBrk="1" hangingPunct="1"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8" tIns="45278" rIns="90558" bIns="45278"/>
          <a:lstStyle/>
          <a:p>
            <a:pPr eaLnBrk="1" hangingPunct="1"/>
            <a:endParaRPr lang="en-US" altLang="en-US" smtClean="0"/>
          </a:p>
        </p:txBody>
      </p:sp>
      <p:sp>
        <p:nvSpPr>
          <p:cNvPr id="134148" name="Slide Number Placeholder 3"/>
          <p:cNvSpPr txBox="1">
            <a:spLocks noGrp="1"/>
          </p:cNvSpPr>
          <p:nvPr/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58" tIns="45278" rIns="90558" bIns="45278" anchor="b"/>
          <a:lstStyle>
            <a:lvl1pPr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04875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C9696B4A-4B6B-4EB5-ACE0-7418D6581E30}" type="slidenum">
              <a:rPr lang="en-US" altLang="en-US"/>
              <a:pPr algn="r" eaLnBrk="1" hangingPunct="1"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8091-EFBA-4903-9894-9E6E40404F34}" type="datetimeFigureOut">
              <a:rPr lang="vi-VN" smtClean="0"/>
              <a:pPr/>
              <a:t>03/12/2019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80ED-FF11-473C-89F8-D368637D68E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11455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8091-EFBA-4903-9894-9E6E40404F34}" type="datetimeFigureOut">
              <a:rPr lang="vi-VN" smtClean="0"/>
              <a:pPr/>
              <a:t>03/12/2019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80ED-FF11-473C-89F8-D368637D68E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394719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8091-EFBA-4903-9894-9E6E40404F34}" type="datetimeFigureOut">
              <a:rPr lang="vi-VN" smtClean="0"/>
              <a:pPr/>
              <a:t>03/12/2019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80ED-FF11-473C-89F8-D368637D68E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203035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8091-EFBA-4903-9894-9E6E40404F34}" type="datetimeFigureOut">
              <a:rPr lang="vi-VN" smtClean="0"/>
              <a:pPr/>
              <a:t>03/12/2019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80ED-FF11-473C-89F8-D368637D68E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16026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8091-EFBA-4903-9894-9E6E40404F34}" type="datetimeFigureOut">
              <a:rPr lang="vi-VN" smtClean="0"/>
              <a:pPr/>
              <a:t>03/12/2019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80ED-FF11-473C-89F8-D368637D68E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35195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8091-EFBA-4903-9894-9E6E40404F34}" type="datetimeFigureOut">
              <a:rPr lang="vi-VN" smtClean="0"/>
              <a:pPr/>
              <a:t>03/12/2019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80ED-FF11-473C-89F8-D368637D68E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221612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8091-EFBA-4903-9894-9E6E40404F34}" type="datetimeFigureOut">
              <a:rPr lang="vi-VN" smtClean="0"/>
              <a:pPr/>
              <a:t>03/12/2019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80ED-FF11-473C-89F8-D368637D68E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10152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8091-EFBA-4903-9894-9E6E40404F34}" type="datetimeFigureOut">
              <a:rPr lang="vi-VN" smtClean="0"/>
              <a:pPr/>
              <a:t>03/12/2019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80ED-FF11-473C-89F8-D368637D68E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69224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8091-EFBA-4903-9894-9E6E40404F34}" type="datetimeFigureOut">
              <a:rPr lang="vi-VN" smtClean="0"/>
              <a:pPr/>
              <a:t>03/12/2019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80ED-FF11-473C-89F8-D368637D68E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48983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8091-EFBA-4903-9894-9E6E40404F34}" type="datetimeFigureOut">
              <a:rPr lang="vi-VN" smtClean="0"/>
              <a:pPr/>
              <a:t>03/12/2019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80ED-FF11-473C-89F8-D368637D68E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62554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8091-EFBA-4903-9894-9E6E40404F34}" type="datetimeFigureOut">
              <a:rPr lang="vi-VN" smtClean="0"/>
              <a:pPr/>
              <a:t>03/12/2019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80ED-FF11-473C-89F8-D368637D68E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939379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E8091-EFBA-4903-9894-9E6E40404F34}" type="datetimeFigureOut">
              <a:rPr lang="vi-VN" smtClean="0"/>
              <a:pPr/>
              <a:t>03/12/2019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980ED-FF11-473C-89F8-D368637D68E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3940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wmf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0.jpeg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emf"/><Relationship Id="rId5" Type="http://schemas.openxmlformats.org/officeDocument/2006/relationships/image" Target="../media/image2.emf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5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5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5.png"/><Relationship Id="rId7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Box 15"/>
          <p:cNvSpPr txBox="1">
            <a:spLocks noChangeArrowheads="1"/>
          </p:cNvSpPr>
          <p:nvPr/>
        </p:nvSpPr>
        <p:spPr bwMode="auto">
          <a:xfrm>
            <a:off x="1365250" y="69850"/>
            <a:ext cx="106140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600" b="1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Bài 7: Ngồi an toàn trong xe ô tô &amp; trên </a:t>
            </a:r>
          </a:p>
          <a:p>
            <a:pPr eaLnBrk="1" hangingPunct="1"/>
            <a:r>
              <a:rPr lang="en-US" altLang="en-US" sz="2600" b="1">
                <a:solidFill>
                  <a:srgbClr val="00B050"/>
                </a:solidFill>
                <a:latin typeface="Tahoma" pitchFamily="34" charset="0"/>
                <a:cs typeface="Tahoma" pitchFamily="34" charset="0"/>
              </a:rPr>
              <a:t>     các phương tiện giao thông đường bộ</a:t>
            </a:r>
          </a:p>
        </p:txBody>
      </p:sp>
      <p:pic>
        <p:nvPicPr>
          <p:cNvPr id="114691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800" y="1098550"/>
            <a:ext cx="23749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7813" y="1096963"/>
            <a:ext cx="2433637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50" y="3190875"/>
            <a:ext cx="2287588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4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2075" y="3190875"/>
            <a:ext cx="2433638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813" t="26042" r="29688" b="47916"/>
          <a:stretch>
            <a:fillRect/>
          </a:stretch>
        </p:blipFill>
        <p:spPr bwMode="auto">
          <a:xfrm>
            <a:off x="7315200" y="3911600"/>
            <a:ext cx="18288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Callout 15"/>
          <p:cNvSpPr>
            <a:spLocks noChangeArrowheads="1"/>
          </p:cNvSpPr>
          <p:nvPr/>
        </p:nvSpPr>
        <p:spPr bwMode="auto">
          <a:xfrm>
            <a:off x="5226050" y="3063875"/>
            <a:ext cx="2760663" cy="1644650"/>
          </a:xfrm>
          <a:prstGeom prst="wedgeEllipseCallout">
            <a:avLst>
              <a:gd name="adj1" fmla="val 23292"/>
              <a:gd name="adj2" fmla="val 80708"/>
            </a:avLst>
          </a:prstGeom>
          <a:solidFill>
            <a:srgbClr val="FFFF99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en-US" altLang="en-US" sz="2000" b="1">
                <a:ea typeface="MS PGothic" pitchFamily="34" charset="-128"/>
              </a:rPr>
              <a:t>     </a:t>
            </a:r>
            <a:r>
              <a:rPr kumimoji="1" lang="en-US" altLang="en-US" b="1">
                <a:ea typeface="MS PGothic" pitchFamily="34" charset="-128"/>
              </a:rPr>
              <a:t>Theo các em, trong các </a:t>
            </a:r>
          </a:p>
          <a:p>
            <a:pPr algn="ctr" eaLnBrk="1" hangingPunct="1"/>
            <a:r>
              <a:rPr kumimoji="1" lang="en-US" altLang="en-US" b="1">
                <a:ea typeface="MS PGothic" pitchFamily="34" charset="-128"/>
              </a:rPr>
              <a:t>tình huống </a:t>
            </a:r>
          </a:p>
          <a:p>
            <a:pPr algn="ctr" eaLnBrk="1" hangingPunct="1"/>
            <a:r>
              <a:rPr kumimoji="1" lang="en-US" altLang="en-US" b="1">
                <a:ea typeface="MS PGothic" pitchFamily="34" charset="-128"/>
              </a:rPr>
              <a:t>trên, bạn nào đang </a:t>
            </a:r>
          </a:p>
          <a:p>
            <a:pPr algn="ctr" eaLnBrk="1" hangingPunct="1"/>
            <a:r>
              <a:rPr kumimoji="1" lang="en-US" altLang="en-US" b="1">
                <a:ea typeface="MS PGothic" pitchFamily="34" charset="-128"/>
              </a:rPr>
              <a:t>ngồi an toàn?</a:t>
            </a:r>
          </a:p>
        </p:txBody>
      </p:sp>
      <p:pic>
        <p:nvPicPr>
          <p:cNvPr id="11469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9425" y="1077913"/>
            <a:ext cx="24384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8" name="Picture 25" descr="00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69850"/>
            <a:ext cx="6524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588688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 bwMode="auto">
          <a:xfrm>
            <a:off x="2133600" y="4648200"/>
            <a:ext cx="6781800" cy="2083975"/>
          </a:xfrm>
          <a:prstGeom prst="roundRect">
            <a:avLst/>
          </a:prstGeom>
          <a:solidFill>
            <a:srgbClr val="FFFF99"/>
          </a:solidFill>
          <a:ln w="28575" cap="flat" cmpd="sng" algn="ctr">
            <a:solidFill>
              <a:srgbClr val="3333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 eaLnBrk="1" hangingPunct="1">
              <a:lnSpc>
                <a:spcPct val="120000"/>
              </a:lnSpc>
              <a:buFont typeface="Wingdings" pitchFamily="2" charset="2"/>
              <a:buChar char="v"/>
              <a:defRPr/>
            </a:pPr>
            <a:r>
              <a:rPr lang="en-US" sz="2000" b="1" dirty="0">
                <a:solidFill>
                  <a:srgbClr val="FF0909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FF0909"/>
                </a:solidFill>
                <a:latin typeface="Arial" charset="0"/>
                <a:cs typeface="Arial" charset="0"/>
              </a:rPr>
              <a:t>Những</a:t>
            </a:r>
            <a:r>
              <a:rPr lang="en-US" sz="2000" b="1" dirty="0">
                <a:solidFill>
                  <a:srgbClr val="FF0909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FF0909"/>
                </a:solidFill>
                <a:latin typeface="Arial" charset="0"/>
                <a:cs typeface="Arial" charset="0"/>
              </a:rPr>
              <a:t>điểm</a:t>
            </a:r>
            <a:r>
              <a:rPr lang="en-US" sz="2000" b="1" dirty="0">
                <a:solidFill>
                  <a:srgbClr val="FF0909"/>
                </a:solidFill>
                <a:latin typeface="Arial" charset="0"/>
                <a:cs typeface="Arial" charset="0"/>
              </a:rPr>
              <a:t> an </a:t>
            </a:r>
            <a:r>
              <a:rPr lang="en-US" sz="2000" b="1" dirty="0" err="1">
                <a:solidFill>
                  <a:srgbClr val="FF0909"/>
                </a:solidFill>
                <a:latin typeface="Arial" charset="0"/>
                <a:cs typeface="Arial" charset="0"/>
              </a:rPr>
              <a:t>toàn</a:t>
            </a:r>
            <a:r>
              <a:rPr lang="en-US" sz="2000" b="1" dirty="0">
                <a:solidFill>
                  <a:srgbClr val="FF0909"/>
                </a:solidFill>
                <a:latin typeface="Arial" charset="0"/>
                <a:cs typeface="Arial" charset="0"/>
              </a:rPr>
              <a:t>:</a:t>
            </a: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en-US" sz="1900" b="1" dirty="0" err="1">
                <a:latin typeface="Arial" charset="0"/>
                <a:cs typeface="Arial" charset="0"/>
              </a:rPr>
              <a:t>Mặc</a:t>
            </a:r>
            <a:r>
              <a:rPr lang="en-US" sz="1900" b="1" dirty="0">
                <a:latin typeface="Arial" charset="0"/>
                <a:cs typeface="Arial" charset="0"/>
              </a:rPr>
              <a:t> </a:t>
            </a:r>
            <a:r>
              <a:rPr lang="en-US" sz="1900" b="1" dirty="0" err="1">
                <a:latin typeface="Arial" charset="0"/>
                <a:cs typeface="Arial" charset="0"/>
              </a:rPr>
              <a:t>áo</a:t>
            </a:r>
            <a:r>
              <a:rPr lang="en-US" sz="1900" b="1" dirty="0">
                <a:latin typeface="Arial" charset="0"/>
                <a:cs typeface="Arial" charset="0"/>
              </a:rPr>
              <a:t> </a:t>
            </a:r>
            <a:r>
              <a:rPr lang="en-US" sz="1900" b="1" dirty="0" err="1">
                <a:latin typeface="Arial" charset="0"/>
                <a:cs typeface="Arial" charset="0"/>
              </a:rPr>
              <a:t>phao</a:t>
            </a:r>
            <a:endParaRPr lang="en-US" sz="1900" b="1" dirty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Char char="v"/>
              <a:defRPr/>
            </a:pPr>
            <a:r>
              <a:rPr lang="en-US" sz="2000" b="1" dirty="0" err="1">
                <a:solidFill>
                  <a:srgbClr val="FF0909"/>
                </a:solidFill>
                <a:latin typeface="Arial" charset="0"/>
                <a:cs typeface="Arial" charset="0"/>
              </a:rPr>
              <a:t>Những</a:t>
            </a:r>
            <a:r>
              <a:rPr lang="en-US" sz="2000" b="1" dirty="0">
                <a:solidFill>
                  <a:srgbClr val="FF0909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FF0909"/>
                </a:solidFill>
                <a:latin typeface="Arial" charset="0"/>
                <a:cs typeface="Arial" charset="0"/>
              </a:rPr>
              <a:t>điểm</a:t>
            </a:r>
            <a:r>
              <a:rPr lang="en-US" sz="2000" b="1" dirty="0">
                <a:solidFill>
                  <a:srgbClr val="FF0909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FF0909"/>
                </a:solidFill>
                <a:latin typeface="Arial" charset="0"/>
                <a:cs typeface="Arial" charset="0"/>
              </a:rPr>
              <a:t>không</a:t>
            </a:r>
            <a:r>
              <a:rPr lang="en-US" sz="2000" b="1" dirty="0">
                <a:solidFill>
                  <a:srgbClr val="FF0909"/>
                </a:solidFill>
                <a:latin typeface="Arial" charset="0"/>
                <a:cs typeface="Arial" charset="0"/>
              </a:rPr>
              <a:t> an </a:t>
            </a:r>
            <a:r>
              <a:rPr lang="en-US" sz="2000" b="1" dirty="0" err="1">
                <a:solidFill>
                  <a:srgbClr val="FF0909"/>
                </a:solidFill>
                <a:latin typeface="Arial" charset="0"/>
                <a:cs typeface="Arial" charset="0"/>
              </a:rPr>
              <a:t>toàn</a:t>
            </a:r>
            <a:r>
              <a:rPr lang="en-US" sz="2000" b="1" dirty="0">
                <a:solidFill>
                  <a:srgbClr val="FF0909"/>
                </a:solidFill>
                <a:latin typeface="Arial" charset="0"/>
                <a:cs typeface="Arial" charset="0"/>
              </a:rPr>
              <a:t>:</a:t>
            </a: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en-US" sz="1900" b="1" dirty="0" err="1">
                <a:latin typeface="Arial" charset="0"/>
                <a:cs typeface="Arial" charset="0"/>
              </a:rPr>
              <a:t>Ngồi</a:t>
            </a:r>
            <a:r>
              <a:rPr lang="en-US" sz="1900" b="1" dirty="0">
                <a:latin typeface="Arial" charset="0"/>
                <a:cs typeface="Arial" charset="0"/>
              </a:rPr>
              <a:t> </a:t>
            </a:r>
            <a:r>
              <a:rPr lang="en-US" sz="1900" b="1" dirty="0" err="1">
                <a:latin typeface="Arial" charset="0"/>
                <a:cs typeface="Arial" charset="0"/>
              </a:rPr>
              <a:t>không</a:t>
            </a:r>
            <a:r>
              <a:rPr lang="en-US" sz="1900" b="1" dirty="0">
                <a:latin typeface="Arial" charset="0"/>
                <a:cs typeface="Arial" charset="0"/>
              </a:rPr>
              <a:t> </a:t>
            </a:r>
            <a:r>
              <a:rPr lang="en-US" sz="1900" b="1" dirty="0" err="1">
                <a:latin typeface="Arial" charset="0"/>
                <a:cs typeface="Arial" charset="0"/>
              </a:rPr>
              <a:t>ổn</a:t>
            </a:r>
            <a:r>
              <a:rPr lang="en-US" sz="1900" b="1" dirty="0">
                <a:latin typeface="Arial" charset="0"/>
                <a:cs typeface="Arial" charset="0"/>
              </a:rPr>
              <a:t> </a:t>
            </a:r>
            <a:r>
              <a:rPr lang="en-US" sz="1900" b="1" dirty="0" err="1">
                <a:latin typeface="Arial" charset="0"/>
                <a:cs typeface="Arial" charset="0"/>
              </a:rPr>
              <a:t>định</a:t>
            </a:r>
            <a:r>
              <a:rPr lang="en-US" sz="1900" b="1" dirty="0">
                <a:latin typeface="Arial" charset="0"/>
                <a:cs typeface="Arial" charset="0"/>
              </a:rPr>
              <a:t> </a:t>
            </a:r>
            <a:r>
              <a:rPr lang="en-US" sz="1900" b="1" dirty="0" err="1">
                <a:latin typeface="Arial" charset="0"/>
                <a:cs typeface="Arial" charset="0"/>
              </a:rPr>
              <a:t>và</a:t>
            </a:r>
            <a:r>
              <a:rPr lang="en-US" sz="1900" b="1" dirty="0">
                <a:latin typeface="Arial" charset="0"/>
                <a:cs typeface="Arial" charset="0"/>
              </a:rPr>
              <a:t> </a:t>
            </a:r>
            <a:r>
              <a:rPr lang="en-US" sz="1900" b="1" dirty="0" err="1">
                <a:latin typeface="Arial" charset="0"/>
                <a:cs typeface="Arial" charset="0"/>
              </a:rPr>
              <a:t>ngay</a:t>
            </a:r>
            <a:r>
              <a:rPr lang="en-US" sz="1900" b="1" dirty="0">
                <a:latin typeface="Arial" charset="0"/>
                <a:cs typeface="Arial" charset="0"/>
              </a:rPr>
              <a:t> </a:t>
            </a:r>
            <a:r>
              <a:rPr lang="en-US" sz="1900" b="1" dirty="0" err="1">
                <a:latin typeface="Arial" charset="0"/>
                <a:cs typeface="Arial" charset="0"/>
              </a:rPr>
              <a:t>ngắn</a:t>
            </a:r>
            <a:r>
              <a:rPr lang="en-US" sz="1900" b="1" dirty="0">
                <a:latin typeface="Arial" charset="0"/>
                <a:cs typeface="Arial" charset="0"/>
              </a:rPr>
              <a:t> </a:t>
            </a:r>
            <a:r>
              <a:rPr lang="en-US" sz="1900" b="1" dirty="0" err="1">
                <a:latin typeface="Arial" charset="0"/>
                <a:cs typeface="Arial" charset="0"/>
              </a:rPr>
              <a:t>trên</a:t>
            </a:r>
            <a:r>
              <a:rPr lang="en-US" sz="1900" b="1" dirty="0">
                <a:latin typeface="Arial" charset="0"/>
                <a:cs typeface="Arial" charset="0"/>
              </a:rPr>
              <a:t> </a:t>
            </a:r>
            <a:r>
              <a:rPr lang="en-US" sz="1900" b="1" dirty="0" err="1">
                <a:latin typeface="Arial" charset="0"/>
                <a:cs typeface="Arial" charset="0"/>
              </a:rPr>
              <a:t>thuyền</a:t>
            </a:r>
            <a:endParaRPr lang="en-US" sz="1900" b="1" dirty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en-US" sz="1900" b="1" dirty="0" err="1">
                <a:latin typeface="Arial" charset="0"/>
                <a:cs typeface="Arial" charset="0"/>
              </a:rPr>
              <a:t>Tự</a:t>
            </a:r>
            <a:r>
              <a:rPr lang="en-US" sz="1900" b="1" dirty="0">
                <a:latin typeface="Arial" charset="0"/>
                <a:cs typeface="Arial" charset="0"/>
              </a:rPr>
              <a:t> </a:t>
            </a:r>
            <a:r>
              <a:rPr lang="en-US" sz="1900" b="1" dirty="0" err="1">
                <a:latin typeface="Arial" charset="0"/>
                <a:cs typeface="Arial" charset="0"/>
              </a:rPr>
              <a:t>chèo</a:t>
            </a:r>
            <a:r>
              <a:rPr lang="en-US" sz="1900" b="1" dirty="0">
                <a:latin typeface="Arial" charset="0"/>
                <a:cs typeface="Arial" charset="0"/>
              </a:rPr>
              <a:t> </a:t>
            </a:r>
            <a:r>
              <a:rPr lang="en-US" sz="1900" b="1" dirty="0" err="1">
                <a:latin typeface="Arial" charset="0"/>
                <a:cs typeface="Arial" charset="0"/>
              </a:rPr>
              <a:t>thuyền</a:t>
            </a:r>
            <a:r>
              <a:rPr lang="en-US" sz="1900" b="1" dirty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131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69" t="56250" r="59375" b="16667"/>
          <a:stretch>
            <a:fillRect/>
          </a:stretch>
        </p:blipFill>
        <p:spPr bwMode="auto">
          <a:xfrm>
            <a:off x="7938" y="3657600"/>
            <a:ext cx="1676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6" name="Rounded Rectangular Callout 12"/>
          <p:cNvSpPr>
            <a:spLocks noChangeArrowheads="1"/>
          </p:cNvSpPr>
          <p:nvPr/>
        </p:nvSpPr>
        <p:spPr bwMode="auto">
          <a:xfrm>
            <a:off x="442913" y="1085850"/>
            <a:ext cx="2744787" cy="1635125"/>
          </a:xfrm>
          <a:prstGeom prst="wedgeRoundRectCallout">
            <a:avLst>
              <a:gd name="adj1" fmla="val -9963"/>
              <a:gd name="adj2" fmla="val 110380"/>
              <a:gd name="adj3" fmla="val 16667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b="1"/>
              <a:t>Các em hãy tìm ra những điểm an toàn </a:t>
            </a:r>
          </a:p>
          <a:p>
            <a:pPr algn="ctr" eaLnBrk="1" hangingPunct="1"/>
            <a:r>
              <a:rPr lang="en-US" altLang="en-US" b="1"/>
              <a:t>và chưa an toàn của bạn gái trong ảnh</a:t>
            </a:r>
          </a:p>
          <a:p>
            <a:pPr algn="ctr" eaLnBrk="1" hangingPunct="1"/>
            <a:r>
              <a:rPr lang="en-US" altLang="en-US" b="1"/>
              <a:t>khi ngồi trên thuyền?</a:t>
            </a:r>
          </a:p>
        </p:txBody>
      </p:sp>
      <p:sp>
        <p:nvSpPr>
          <p:cNvPr id="131077" name="Slide Number Placeholder 9"/>
          <p:cNvSpPr txBox="1">
            <a:spLocks/>
          </p:cNvSpPr>
          <p:nvPr/>
        </p:nvSpPr>
        <p:spPr bwMode="auto">
          <a:xfrm>
            <a:off x="8458200" y="42863"/>
            <a:ext cx="6429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1737493A-49ED-459F-BE3B-CC6EAA2E9FDD}" type="slidenum">
              <a:rPr lang="en-US" altLang="en-US" sz="1800" b="1"/>
              <a:pPr algn="r" eaLnBrk="1" hangingPunct="1"/>
              <a:t>10</a:t>
            </a:fld>
            <a:endParaRPr lang="en-US" altLang="en-US" sz="1800" b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6658" y="606700"/>
            <a:ext cx="5411060" cy="3592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1079" name="TextBox 1"/>
          <p:cNvSpPr txBox="1">
            <a:spLocks noChangeArrowheads="1"/>
          </p:cNvSpPr>
          <p:nvPr/>
        </p:nvSpPr>
        <p:spPr bwMode="auto">
          <a:xfrm>
            <a:off x="1295400" y="-11113"/>
            <a:ext cx="4776788" cy="584201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1" lang="en-US" altLang="en-US" b="1">
                <a:solidFill>
                  <a:srgbClr val="00B05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Góc vui học</a:t>
            </a:r>
          </a:p>
        </p:txBody>
      </p:sp>
      <p:pic>
        <p:nvPicPr>
          <p:cNvPr id="131080" name="Picture 50" descr="17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7013" y="42863"/>
            <a:ext cx="63658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6532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2839244" y="768222"/>
            <a:ext cx="5571067" cy="5721340"/>
          </a:xfrm>
          <a:prstGeom prst="roundRect">
            <a:avLst/>
          </a:prstGeom>
          <a:solidFill>
            <a:srgbClr val="FFFF99"/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2000" b="1" dirty="0">
                <a:solidFill>
                  <a:srgbClr val="3333FF"/>
                </a:solidFill>
              </a:rPr>
              <a:t> </a:t>
            </a:r>
            <a:r>
              <a:rPr lang="en-US" sz="2000" b="1" dirty="0" err="1">
                <a:solidFill>
                  <a:srgbClr val="3333FF"/>
                </a:solidFill>
              </a:rPr>
              <a:t>Những</a:t>
            </a:r>
            <a:r>
              <a:rPr lang="en-US" sz="2000" b="1" dirty="0">
                <a:solidFill>
                  <a:srgbClr val="3333FF"/>
                </a:solidFill>
              </a:rPr>
              <a:t> </a:t>
            </a:r>
            <a:r>
              <a:rPr lang="en-US" sz="2000" b="1" dirty="0" err="1">
                <a:solidFill>
                  <a:srgbClr val="3333FF"/>
                </a:solidFill>
              </a:rPr>
              <a:t>lưu</a:t>
            </a:r>
            <a:r>
              <a:rPr lang="en-US" sz="2000" b="1" dirty="0">
                <a:solidFill>
                  <a:srgbClr val="3333FF"/>
                </a:solidFill>
              </a:rPr>
              <a:t> ý </a:t>
            </a:r>
            <a:r>
              <a:rPr lang="en-US" sz="2000" b="1" dirty="0" err="1">
                <a:solidFill>
                  <a:srgbClr val="3333FF"/>
                </a:solidFill>
              </a:rPr>
              <a:t>để</a:t>
            </a:r>
            <a:r>
              <a:rPr lang="en-US" sz="2000" b="1" dirty="0">
                <a:solidFill>
                  <a:srgbClr val="3333FF"/>
                </a:solidFill>
              </a:rPr>
              <a:t> </a:t>
            </a:r>
            <a:r>
              <a:rPr lang="en-US" sz="2000" b="1" dirty="0" err="1">
                <a:solidFill>
                  <a:srgbClr val="3333FF"/>
                </a:solidFill>
              </a:rPr>
              <a:t>đảm</a:t>
            </a:r>
            <a:r>
              <a:rPr lang="en-US" sz="2000" b="1" dirty="0">
                <a:solidFill>
                  <a:srgbClr val="3333FF"/>
                </a:solidFill>
              </a:rPr>
              <a:t> </a:t>
            </a:r>
            <a:r>
              <a:rPr lang="en-US" sz="2000" b="1" dirty="0" err="1">
                <a:solidFill>
                  <a:srgbClr val="3333FF"/>
                </a:solidFill>
              </a:rPr>
              <a:t>bảo</a:t>
            </a:r>
            <a:r>
              <a:rPr lang="en-US" sz="2000" b="1" dirty="0">
                <a:solidFill>
                  <a:srgbClr val="3333FF"/>
                </a:solidFill>
              </a:rPr>
              <a:t> an </a:t>
            </a:r>
            <a:r>
              <a:rPr lang="en-US" sz="2000" b="1" dirty="0" err="1">
                <a:solidFill>
                  <a:srgbClr val="3333FF"/>
                </a:solidFill>
              </a:rPr>
              <a:t>toàn</a:t>
            </a:r>
            <a:r>
              <a:rPr lang="en-US" sz="2000" b="1" dirty="0">
                <a:solidFill>
                  <a:srgbClr val="3333FF"/>
                </a:solidFill>
              </a:rPr>
              <a:t> </a:t>
            </a:r>
            <a:r>
              <a:rPr lang="en-US" sz="2000" b="1" dirty="0" err="1">
                <a:solidFill>
                  <a:srgbClr val="3333FF"/>
                </a:solidFill>
              </a:rPr>
              <a:t>khi</a:t>
            </a:r>
            <a:r>
              <a:rPr lang="en-US" sz="2000" b="1" dirty="0">
                <a:solidFill>
                  <a:srgbClr val="3333FF"/>
                </a:solidFill>
              </a:rPr>
              <a:t> </a:t>
            </a:r>
            <a:r>
              <a:rPr lang="en-US" sz="2000" b="1" dirty="0" err="1">
                <a:solidFill>
                  <a:srgbClr val="3333FF"/>
                </a:solidFill>
              </a:rPr>
              <a:t>đi</a:t>
            </a:r>
            <a:r>
              <a:rPr lang="en-US" sz="2000" b="1" dirty="0">
                <a:solidFill>
                  <a:srgbClr val="3333FF"/>
                </a:solidFill>
              </a:rPr>
              <a:t> ô </a:t>
            </a:r>
            <a:r>
              <a:rPr lang="en-US" sz="2000" b="1" dirty="0" err="1">
                <a:solidFill>
                  <a:srgbClr val="3333FF"/>
                </a:solidFill>
              </a:rPr>
              <a:t>tô</a:t>
            </a:r>
            <a:r>
              <a:rPr lang="en-US" sz="2000" b="1" dirty="0">
                <a:solidFill>
                  <a:srgbClr val="3333FF"/>
                </a:solidFill>
              </a:rPr>
              <a:t> (</a:t>
            </a:r>
            <a:r>
              <a:rPr lang="en-US" sz="2000" b="1" dirty="0" err="1">
                <a:solidFill>
                  <a:srgbClr val="3333FF"/>
                </a:solidFill>
              </a:rPr>
              <a:t>đi</a:t>
            </a:r>
            <a:r>
              <a:rPr lang="en-US" sz="2000" b="1" dirty="0">
                <a:solidFill>
                  <a:srgbClr val="3333FF"/>
                </a:solidFill>
              </a:rPr>
              <a:t> </a:t>
            </a:r>
            <a:r>
              <a:rPr lang="en-US" sz="2000" b="1" dirty="0" err="1">
                <a:solidFill>
                  <a:srgbClr val="3333FF"/>
                </a:solidFill>
              </a:rPr>
              <a:t>thuyền</a:t>
            </a:r>
            <a:r>
              <a:rPr lang="en-US" sz="2000" b="1" dirty="0">
                <a:solidFill>
                  <a:srgbClr val="3333FF"/>
                </a:solidFill>
              </a:rPr>
              <a:t>) :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Thắt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dây</a:t>
            </a:r>
            <a:r>
              <a:rPr lang="en-US" b="1" dirty="0">
                <a:solidFill>
                  <a:schemeClr val="tx1"/>
                </a:solidFill>
              </a:rPr>
              <a:t> an </a:t>
            </a:r>
            <a:r>
              <a:rPr lang="en-US" b="1" dirty="0" err="1">
                <a:solidFill>
                  <a:schemeClr val="tx1"/>
                </a:solidFill>
              </a:rPr>
              <a:t>toàn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ngồi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đúng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tư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thế</a:t>
            </a:r>
            <a:endParaRPr lang="en-US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Lên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và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xuống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xe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theo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sự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hướng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dẫn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 err="1">
                <a:solidFill>
                  <a:schemeClr val="tx1"/>
                </a:solidFill>
              </a:rPr>
              <a:t>của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người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lớn</a:t>
            </a:r>
            <a:r>
              <a:rPr lang="en-US" b="1" dirty="0">
                <a:solidFill>
                  <a:schemeClr val="tx1"/>
                </a:solidFill>
              </a:rPr>
              <a:t>.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2000" b="1" dirty="0">
                <a:solidFill>
                  <a:srgbClr val="3333FF"/>
                </a:solidFill>
              </a:rPr>
              <a:t> </a:t>
            </a:r>
            <a:r>
              <a:rPr lang="en-US" sz="2000" b="1" dirty="0" err="1">
                <a:solidFill>
                  <a:srgbClr val="3333FF"/>
                </a:solidFill>
              </a:rPr>
              <a:t>Khi</a:t>
            </a:r>
            <a:r>
              <a:rPr lang="en-US" sz="2000" b="1" dirty="0">
                <a:solidFill>
                  <a:srgbClr val="3333FF"/>
                </a:solidFill>
              </a:rPr>
              <a:t> </a:t>
            </a:r>
            <a:r>
              <a:rPr lang="en-US" sz="2000" b="1" dirty="0" err="1">
                <a:solidFill>
                  <a:srgbClr val="3333FF"/>
                </a:solidFill>
              </a:rPr>
              <a:t>đi</a:t>
            </a:r>
            <a:r>
              <a:rPr lang="en-US" sz="2000" b="1" dirty="0">
                <a:solidFill>
                  <a:srgbClr val="3333FF"/>
                </a:solidFill>
              </a:rPr>
              <a:t> </a:t>
            </a:r>
            <a:r>
              <a:rPr lang="en-US" sz="2000" b="1" dirty="0" err="1">
                <a:solidFill>
                  <a:srgbClr val="3333FF"/>
                </a:solidFill>
              </a:rPr>
              <a:t>trên</a:t>
            </a:r>
            <a:r>
              <a:rPr lang="en-US" sz="2000" b="1" dirty="0">
                <a:solidFill>
                  <a:srgbClr val="3333FF"/>
                </a:solidFill>
              </a:rPr>
              <a:t> </a:t>
            </a:r>
            <a:r>
              <a:rPr lang="en-US" sz="2000" b="1" dirty="0" err="1">
                <a:solidFill>
                  <a:srgbClr val="3333FF"/>
                </a:solidFill>
              </a:rPr>
              <a:t>thuyền</a:t>
            </a:r>
            <a:r>
              <a:rPr lang="en-US" sz="2000" b="1" dirty="0">
                <a:solidFill>
                  <a:srgbClr val="3333FF"/>
                </a:solidFill>
              </a:rPr>
              <a:t> </a:t>
            </a:r>
            <a:r>
              <a:rPr lang="en-US" sz="2000" b="1" dirty="0" err="1">
                <a:solidFill>
                  <a:srgbClr val="3333FF"/>
                </a:solidFill>
              </a:rPr>
              <a:t>phải</a:t>
            </a:r>
            <a:r>
              <a:rPr lang="en-US" sz="2000" b="1" dirty="0">
                <a:solidFill>
                  <a:srgbClr val="3333FF"/>
                </a:solidFill>
              </a:rPr>
              <a:t>: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Mặc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áo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phao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và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ngồi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ổn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định</a:t>
            </a:r>
            <a:r>
              <a:rPr lang="en-US" b="1" dirty="0">
                <a:solidFill>
                  <a:schemeClr val="tx1"/>
                </a:solidFill>
              </a:rPr>
              <a:t>.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Tuyệt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đối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không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đùa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nghịch</a:t>
            </a:r>
            <a:r>
              <a:rPr lang="en-US" b="1" dirty="0">
                <a:solidFill>
                  <a:schemeClr val="tx1"/>
                </a:solidFill>
              </a:rPr>
              <a:t> hay </a:t>
            </a:r>
            <a:r>
              <a:rPr lang="en-US" b="1" dirty="0" err="1">
                <a:solidFill>
                  <a:schemeClr val="tx1"/>
                </a:solidFill>
              </a:rPr>
              <a:t>tự</a:t>
            </a:r>
            <a:r>
              <a:rPr lang="en-US" b="1" dirty="0">
                <a:solidFill>
                  <a:schemeClr val="tx1"/>
                </a:solidFill>
              </a:rPr>
              <a:t> ý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 err="1">
                <a:solidFill>
                  <a:schemeClr val="tx1"/>
                </a:solidFill>
              </a:rPr>
              <a:t>chèo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thuyền</a:t>
            </a:r>
            <a:endParaRPr lang="en-US" b="1" dirty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b="1" i="1" dirty="0" err="1">
                <a:solidFill>
                  <a:srgbClr val="FF0000"/>
                </a:solidFill>
              </a:rPr>
              <a:t>Hãy</a:t>
            </a:r>
            <a:r>
              <a:rPr lang="en-US" b="1" i="1" dirty="0">
                <a:solidFill>
                  <a:srgbClr val="FF0000"/>
                </a:solidFill>
              </a:rPr>
              <a:t>  </a:t>
            </a:r>
            <a:r>
              <a:rPr lang="en-US" b="1" i="1" dirty="0" err="1">
                <a:solidFill>
                  <a:srgbClr val="FF0000"/>
                </a:solidFill>
              </a:rPr>
              <a:t>luôn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ghi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nhớ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thực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hiện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br>
              <a:rPr lang="en-US" b="1" i="1" dirty="0">
                <a:solidFill>
                  <a:srgbClr val="FF0000"/>
                </a:solidFill>
              </a:rPr>
            </a:br>
            <a:r>
              <a:rPr lang="en-US" b="1" i="1" dirty="0" err="1">
                <a:solidFill>
                  <a:srgbClr val="FF0000"/>
                </a:solidFill>
              </a:rPr>
              <a:t>và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nhắc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nhở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mọi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người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trong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gia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đình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và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bạn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cùng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thực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hiện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với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em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nhé</a:t>
            </a:r>
            <a:r>
              <a:rPr lang="en-US" b="1" i="1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133123" name="Picture 22" descr="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8338" y="-30163"/>
            <a:ext cx="1092200" cy="82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24" name="Group 11"/>
          <p:cNvGrpSpPr>
            <a:grpSpLocks/>
          </p:cNvGrpSpPr>
          <p:nvPr/>
        </p:nvGrpSpPr>
        <p:grpSpPr bwMode="auto">
          <a:xfrm>
            <a:off x="-23813" y="768350"/>
            <a:ext cx="2819401" cy="4953000"/>
            <a:chOff x="381000" y="1143000"/>
            <a:chExt cx="2819400" cy="4953000"/>
          </a:xfrm>
        </p:grpSpPr>
        <p:pic>
          <p:nvPicPr>
            <p:cNvPr id="1331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7813" t="26042" r="29688" b="47916"/>
            <a:stretch>
              <a:fillRect/>
            </a:stretch>
          </p:blipFill>
          <p:spPr bwMode="auto">
            <a:xfrm flipH="1">
              <a:off x="381000" y="1337478"/>
              <a:ext cx="2819400" cy="4758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29" name="Rectangle 10"/>
            <p:cNvSpPr>
              <a:spLocks noChangeArrowheads="1"/>
            </p:cNvSpPr>
            <p:nvPr/>
          </p:nvSpPr>
          <p:spPr bwMode="auto">
            <a:xfrm>
              <a:off x="2286000" y="1143000"/>
              <a:ext cx="3810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endParaRPr lang="en-US" altLang="en-US"/>
            </a:p>
          </p:txBody>
        </p:sp>
      </p:grpSp>
      <p:sp>
        <p:nvSpPr>
          <p:cNvPr id="133125" name="Slide Number Placeholder 9"/>
          <p:cNvSpPr txBox="1">
            <a:spLocks/>
          </p:cNvSpPr>
          <p:nvPr/>
        </p:nvSpPr>
        <p:spPr bwMode="auto">
          <a:xfrm>
            <a:off x="8458200" y="42863"/>
            <a:ext cx="6429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0FBC0FE6-A4C6-470B-9B52-9EF810A00203}" type="slidenum">
              <a:rPr lang="en-US" altLang="en-US" sz="1800" b="1"/>
              <a:pPr algn="r" eaLnBrk="1" hangingPunct="1"/>
              <a:t>11</a:t>
            </a:fld>
            <a:endParaRPr lang="en-US" altLang="en-US" sz="1800" b="1"/>
          </a:p>
        </p:txBody>
      </p:sp>
      <p:sp>
        <p:nvSpPr>
          <p:cNvPr id="133126" name="TextBox 1"/>
          <p:cNvSpPr txBox="1">
            <a:spLocks noChangeArrowheads="1"/>
          </p:cNvSpPr>
          <p:nvPr/>
        </p:nvSpPr>
        <p:spPr bwMode="auto">
          <a:xfrm>
            <a:off x="2995613" y="60325"/>
            <a:ext cx="4776787" cy="58420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1" lang="en-US" altLang="en-US" b="1">
                <a:solidFill>
                  <a:srgbClr val="00B05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Ghi nhớ</a:t>
            </a:r>
          </a:p>
        </p:txBody>
      </p:sp>
      <p:pic>
        <p:nvPicPr>
          <p:cNvPr id="133127" name="Picture 5" descr="Firewrk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684338" y="5318125"/>
            <a:ext cx="11557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7635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2678784" y="1287663"/>
            <a:ext cx="5257800" cy="3984069"/>
          </a:xfrm>
          <a:prstGeom prst="roundRect">
            <a:avLst/>
          </a:prstGeom>
          <a:solidFill>
            <a:srgbClr val="FFFF99"/>
          </a:soli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3200" b="1" dirty="0">
                <a:solidFill>
                  <a:srgbClr val="3333FF"/>
                </a:solidFill>
              </a:rPr>
              <a:t> </a:t>
            </a:r>
            <a:r>
              <a:rPr lang="en-US" sz="3200" b="1" dirty="0" err="1">
                <a:solidFill>
                  <a:srgbClr val="3333FF"/>
                </a:solidFill>
              </a:rPr>
              <a:t>Các</a:t>
            </a:r>
            <a:r>
              <a:rPr lang="en-US" sz="3200" b="1" dirty="0">
                <a:solidFill>
                  <a:srgbClr val="3333FF"/>
                </a:solidFill>
              </a:rPr>
              <a:t> </a:t>
            </a:r>
            <a:r>
              <a:rPr lang="en-US" sz="3200" b="1" dirty="0" err="1">
                <a:solidFill>
                  <a:srgbClr val="3333FF"/>
                </a:solidFill>
              </a:rPr>
              <a:t>em</a:t>
            </a:r>
            <a:r>
              <a:rPr lang="en-US" sz="3200" b="1" dirty="0">
                <a:solidFill>
                  <a:srgbClr val="3333FF"/>
                </a:solidFill>
              </a:rPr>
              <a:t> </a:t>
            </a:r>
            <a:r>
              <a:rPr lang="en-US" sz="3200" b="1" dirty="0" err="1">
                <a:solidFill>
                  <a:srgbClr val="3333FF"/>
                </a:solidFill>
              </a:rPr>
              <a:t>hãy</a:t>
            </a:r>
            <a:r>
              <a:rPr lang="en-US" sz="3200" b="1" dirty="0">
                <a:solidFill>
                  <a:srgbClr val="3333FF"/>
                </a:solidFill>
              </a:rPr>
              <a:t>: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Mô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tả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tư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thế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ngồi</a:t>
            </a:r>
            <a:r>
              <a:rPr lang="en-US" sz="2400" b="1" dirty="0">
                <a:solidFill>
                  <a:schemeClr val="tx1"/>
                </a:solidFill>
              </a:rPr>
              <a:t> an </a:t>
            </a:r>
            <a:r>
              <a:rPr lang="en-US" sz="2400" b="1" dirty="0" err="1">
                <a:solidFill>
                  <a:schemeClr val="tx1"/>
                </a:solidFill>
              </a:rPr>
              <a:t>toàn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err="1">
                <a:solidFill>
                  <a:schemeClr val="tx1"/>
                </a:solidFill>
              </a:rPr>
              <a:t>trong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xe</a:t>
            </a:r>
            <a:r>
              <a:rPr lang="en-US" sz="2400" b="1" dirty="0">
                <a:solidFill>
                  <a:schemeClr val="tx1"/>
                </a:solidFill>
              </a:rPr>
              <a:t> ô </a:t>
            </a:r>
            <a:r>
              <a:rPr lang="en-US" sz="2400" b="1" dirty="0" err="1">
                <a:solidFill>
                  <a:schemeClr val="tx1"/>
                </a:solidFill>
              </a:rPr>
              <a:t>tô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và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trên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thuyền</a:t>
            </a:r>
            <a:endParaRPr lang="en-US" sz="2400" b="1" dirty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Vẽ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một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bức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tranh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mô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tả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tư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thế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ngồi</a:t>
            </a:r>
            <a:r>
              <a:rPr lang="en-US" sz="2400" b="1" dirty="0">
                <a:solidFill>
                  <a:schemeClr val="tx1"/>
                </a:solidFill>
              </a:rPr>
              <a:t> an </a:t>
            </a:r>
            <a:r>
              <a:rPr lang="en-US" sz="2400" b="1" dirty="0" err="1">
                <a:solidFill>
                  <a:schemeClr val="tx1"/>
                </a:solidFill>
              </a:rPr>
              <a:t>toàn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trong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xe</a:t>
            </a:r>
            <a:r>
              <a:rPr lang="en-US" sz="2400" b="1" dirty="0">
                <a:solidFill>
                  <a:schemeClr val="tx1"/>
                </a:solidFill>
              </a:rPr>
              <a:t> ô </a:t>
            </a:r>
            <a:r>
              <a:rPr lang="en-US" sz="2400" b="1" dirty="0" err="1">
                <a:solidFill>
                  <a:schemeClr val="tx1"/>
                </a:solidFill>
              </a:rPr>
              <a:t>tô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 err="1">
                <a:solidFill>
                  <a:schemeClr val="tx1"/>
                </a:solidFill>
              </a:rPr>
              <a:t>và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trên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thuyền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35171" name="Picture 5" descr="Firewrk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880350" y="5529263"/>
            <a:ext cx="1154113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2" name="Picture 5" descr="Firewrk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01638" y="5486400"/>
            <a:ext cx="1154112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88" t="26042" r="57813" b="47916"/>
          <a:stretch>
            <a:fillRect/>
          </a:stretch>
        </p:blipFill>
        <p:spPr bwMode="auto">
          <a:xfrm>
            <a:off x="500063" y="1263650"/>
            <a:ext cx="1966912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4" name="Picture 36" descr="18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8113" y="193675"/>
            <a:ext cx="9144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5" name="Oval 10"/>
          <p:cNvSpPr>
            <a:spLocks noChangeArrowheads="1"/>
          </p:cNvSpPr>
          <p:nvPr/>
        </p:nvSpPr>
        <p:spPr bwMode="auto">
          <a:xfrm>
            <a:off x="1555750" y="912813"/>
            <a:ext cx="609600" cy="533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135176" name="Slide Number Placeholder 9"/>
          <p:cNvSpPr txBox="1">
            <a:spLocks/>
          </p:cNvSpPr>
          <p:nvPr/>
        </p:nvSpPr>
        <p:spPr bwMode="auto">
          <a:xfrm>
            <a:off x="8458200" y="42863"/>
            <a:ext cx="6429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7EF5664B-CD01-4C2A-82B1-387156EE3253}" type="slidenum">
              <a:rPr lang="en-US" altLang="en-US" sz="1800" b="1"/>
              <a:pPr algn="r" eaLnBrk="1" hangingPunct="1"/>
              <a:t>12</a:t>
            </a:fld>
            <a:endParaRPr lang="en-US" altLang="en-US" sz="1800" b="1"/>
          </a:p>
        </p:txBody>
      </p:sp>
      <p:sp>
        <p:nvSpPr>
          <p:cNvPr id="135177" name="TextBox 1"/>
          <p:cNvSpPr txBox="1">
            <a:spLocks noChangeArrowheads="1"/>
          </p:cNvSpPr>
          <p:nvPr/>
        </p:nvSpPr>
        <p:spPr bwMode="auto">
          <a:xfrm>
            <a:off x="2960688" y="371475"/>
            <a:ext cx="4776787" cy="584200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1" lang="en-US" altLang="en-US" b="1">
                <a:solidFill>
                  <a:srgbClr val="00B05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Bài tập về nhà</a:t>
            </a:r>
          </a:p>
        </p:txBody>
      </p:sp>
    </p:spTree>
    <p:extLst>
      <p:ext uri="{BB962C8B-B14F-4D97-AF65-F5344CB8AC3E}">
        <p14:creationId xmlns:p14="http://schemas.microsoft.com/office/powerpoint/2010/main" xmlns="" val="380398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ounded Rectangular Callout 11"/>
          <p:cNvSpPr>
            <a:spLocks noChangeArrowheads="1"/>
          </p:cNvSpPr>
          <p:nvPr/>
        </p:nvSpPr>
        <p:spPr bwMode="auto">
          <a:xfrm>
            <a:off x="609600" y="866775"/>
            <a:ext cx="3200400" cy="1736725"/>
          </a:xfrm>
          <a:prstGeom prst="wedgeRoundRectCallout">
            <a:avLst>
              <a:gd name="adj1" fmla="val 10569"/>
              <a:gd name="adj2" fmla="val 137593"/>
              <a:gd name="adj3" fmla="val 16667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400" b="1">
                <a:solidFill>
                  <a:schemeClr val="tx2"/>
                </a:solidFill>
              </a:rPr>
              <a:t>Em hãy nhắc lại tư thế ngồi trên xe máy, </a:t>
            </a:r>
          </a:p>
          <a:p>
            <a:pPr algn="ctr" eaLnBrk="1" hangingPunct="1"/>
            <a:r>
              <a:rPr lang="en-US" altLang="en-US" sz="2400" b="1">
                <a:solidFill>
                  <a:schemeClr val="tx2"/>
                </a:solidFill>
              </a:rPr>
              <a:t>xe đạp an toàn?</a:t>
            </a:r>
          </a:p>
        </p:txBody>
      </p:sp>
      <p:sp>
        <p:nvSpPr>
          <p:cNvPr id="115715" name="Slide Number Placeholder 9"/>
          <p:cNvSpPr txBox="1">
            <a:spLocks/>
          </p:cNvSpPr>
          <p:nvPr/>
        </p:nvSpPr>
        <p:spPr bwMode="auto">
          <a:xfrm>
            <a:off x="8458200" y="42863"/>
            <a:ext cx="6429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FAA738FC-68EF-4A94-B091-D66C56D1E8F0}" type="slidenum">
              <a:rPr lang="en-US" altLang="en-US" sz="1800" b="1"/>
              <a:pPr algn="r" eaLnBrk="1" hangingPunct="1"/>
              <a:t>2</a:t>
            </a:fld>
            <a:endParaRPr lang="en-US" altLang="en-US" sz="1800" b="1"/>
          </a:p>
        </p:txBody>
      </p:sp>
      <p:pic>
        <p:nvPicPr>
          <p:cNvPr id="115716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866775"/>
            <a:ext cx="4618038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7" name="TextBox 13"/>
          <p:cNvSpPr txBox="1">
            <a:spLocks noChangeArrowheads="1"/>
          </p:cNvSpPr>
          <p:nvPr/>
        </p:nvSpPr>
        <p:spPr bwMode="auto">
          <a:xfrm>
            <a:off x="2992438" y="-23813"/>
            <a:ext cx="7683500" cy="58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kumimoji="1" lang="en-US" altLang="en-US" b="1">
                <a:solidFill>
                  <a:srgbClr val="00B05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Ôn lại bài cũ</a:t>
            </a:r>
          </a:p>
        </p:txBody>
      </p:sp>
      <p:pic>
        <p:nvPicPr>
          <p:cNvPr id="115718" name="Picture 4" descr="D:\phim ATGT da cat\honda-asimo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1" r="2913"/>
          <a:stretch>
            <a:fillRect/>
          </a:stretch>
        </p:blipFill>
        <p:spPr bwMode="auto">
          <a:xfrm>
            <a:off x="0" y="3378200"/>
            <a:ext cx="25908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33482512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1" descr="Ae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2400"/>
            <a:ext cx="227965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3" name="Rounded Rectangular Callout 11"/>
          <p:cNvSpPr>
            <a:spLocks noChangeArrowheads="1"/>
          </p:cNvSpPr>
          <p:nvPr/>
        </p:nvSpPr>
        <p:spPr bwMode="auto">
          <a:xfrm>
            <a:off x="0" y="1524000"/>
            <a:ext cx="2286000" cy="919163"/>
          </a:xfrm>
          <a:prstGeom prst="wedgeRoundRectCallout">
            <a:avLst>
              <a:gd name="adj1" fmla="val -17810"/>
              <a:gd name="adj2" fmla="val 222713"/>
              <a:gd name="adj3" fmla="val 16667"/>
            </a:avLst>
          </a:prstGeom>
          <a:solidFill>
            <a:srgbClr val="CC66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en-US" altLang="en-US" sz="1600" b="1">
                <a:solidFill>
                  <a:schemeClr val="bg1"/>
                </a:solidFill>
              </a:rPr>
              <a:t>Các bạn trong tranh đang làm gì khi ngồi trong xe ô tô?</a:t>
            </a:r>
          </a:p>
        </p:txBody>
      </p:sp>
      <p:sp>
        <p:nvSpPr>
          <p:cNvPr id="14" name="Rounded Rectangular Callout 13"/>
          <p:cNvSpPr>
            <a:spLocks noChangeArrowheads="1"/>
          </p:cNvSpPr>
          <p:nvPr/>
        </p:nvSpPr>
        <p:spPr bwMode="auto">
          <a:xfrm rot="10800000" flipV="1">
            <a:off x="914400" y="3052763"/>
            <a:ext cx="1828800" cy="647700"/>
          </a:xfrm>
          <a:prstGeom prst="wedgeRoundRectCallout">
            <a:avLst>
              <a:gd name="adj1" fmla="val -2727"/>
              <a:gd name="adj2" fmla="val 172528"/>
              <a:gd name="adj3" fmla="val 16667"/>
            </a:avLst>
          </a:prstGeom>
          <a:solidFill>
            <a:srgbClr val="CC66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600" b="1">
                <a:solidFill>
                  <a:schemeClr val="bg1"/>
                </a:solidFill>
              </a:rPr>
              <a:t>Bạn nào ngồi an toàn?</a:t>
            </a:r>
          </a:p>
        </p:txBody>
      </p:sp>
      <p:pic>
        <p:nvPicPr>
          <p:cNvPr id="117765" name="Picture 28" descr="0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913" y="125413"/>
            <a:ext cx="106680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667000" y="2743200"/>
            <a:ext cx="3124200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sz="1600" b="1" dirty="0" err="1">
                <a:solidFill>
                  <a:srgbClr val="3333FF"/>
                </a:solidFill>
              </a:rPr>
              <a:t>Bạn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trai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đứng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trên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ghế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sau</a:t>
            </a:r>
            <a:r>
              <a:rPr lang="en-US" sz="1600" b="1" dirty="0">
                <a:solidFill>
                  <a:srgbClr val="3333FF"/>
                </a:solidFill>
              </a:rPr>
              <a:t>,</a:t>
            </a:r>
          </a:p>
          <a:p>
            <a:pPr algn="ctr" eaLnBrk="1" hangingPunct="1">
              <a:defRPr/>
            </a:pPr>
            <a:r>
              <a:rPr lang="en-US" sz="1600" b="1" dirty="0">
                <a:solidFill>
                  <a:srgbClr val="3333FF"/>
                </a:solidFill>
              </a:rPr>
              <a:t> quay </a:t>
            </a:r>
            <a:r>
              <a:rPr lang="en-US" sz="1600" b="1" dirty="0" err="1">
                <a:solidFill>
                  <a:srgbClr val="3333FF"/>
                </a:solidFill>
              </a:rPr>
              <a:t>mặt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về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phía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sau</a:t>
            </a:r>
            <a:r>
              <a:rPr lang="en-US" sz="1600" b="1" dirty="0">
                <a:solidFill>
                  <a:srgbClr val="3333FF"/>
                </a:solidFill>
              </a:rPr>
              <a:t> ô </a:t>
            </a:r>
            <a:r>
              <a:rPr lang="en-US" sz="1600" b="1" dirty="0" err="1">
                <a:solidFill>
                  <a:srgbClr val="3333FF"/>
                </a:solidFill>
              </a:rPr>
              <a:t>tô</a:t>
            </a:r>
            <a:r>
              <a:rPr lang="en-US" sz="1600" b="1" dirty="0">
                <a:solidFill>
                  <a:srgbClr val="3333FF"/>
                </a:solidFill>
              </a:rPr>
              <a:t>, </a:t>
            </a:r>
          </a:p>
          <a:p>
            <a:pPr algn="ctr" eaLnBrk="1" hangingPunct="1">
              <a:defRPr/>
            </a:pPr>
            <a:r>
              <a:rPr lang="en-US" sz="1600" b="1" dirty="0" err="1">
                <a:solidFill>
                  <a:srgbClr val="3333FF"/>
                </a:solidFill>
              </a:rPr>
              <a:t>đùa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nghịch</a:t>
            </a:r>
            <a:endParaRPr lang="en-US" sz="1600" b="1" dirty="0">
              <a:solidFill>
                <a:srgbClr val="3333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12370" y="2741950"/>
            <a:ext cx="3124200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sz="1600" b="1" dirty="0" err="1">
                <a:solidFill>
                  <a:srgbClr val="3333FF"/>
                </a:solidFill>
              </a:rPr>
              <a:t>Bạn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trai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đứng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trên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ghế</a:t>
            </a:r>
            <a:r>
              <a:rPr lang="en-US" sz="1600" b="1" dirty="0">
                <a:solidFill>
                  <a:srgbClr val="3333FF"/>
                </a:solidFill>
              </a:rPr>
              <a:t>, </a:t>
            </a:r>
          </a:p>
          <a:p>
            <a:pPr algn="ctr" eaLnBrk="1" hangingPunct="1">
              <a:defRPr/>
            </a:pPr>
            <a:r>
              <a:rPr lang="en-US" sz="1600" b="1" dirty="0" err="1">
                <a:solidFill>
                  <a:srgbClr val="3333FF"/>
                </a:solidFill>
              </a:rPr>
              <a:t>đập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tay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vào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vai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bố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đang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lái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xe</a:t>
            </a:r>
            <a:r>
              <a:rPr lang="en-US" sz="1600" b="1" dirty="0">
                <a:solidFill>
                  <a:srgbClr val="3333FF"/>
                </a:solidFill>
              </a:rPr>
              <a:t>, </a:t>
            </a:r>
            <a:r>
              <a:rPr lang="en-US" sz="1600" b="1" dirty="0" err="1">
                <a:solidFill>
                  <a:srgbClr val="3333FF"/>
                </a:solidFill>
              </a:rPr>
              <a:t>khiến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bố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giật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mình</a:t>
            </a:r>
            <a:endParaRPr lang="en-US" sz="1600" b="1" dirty="0">
              <a:solidFill>
                <a:srgbClr val="3333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70213" y="5893630"/>
            <a:ext cx="2514600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sz="1600" b="1" dirty="0" err="1">
                <a:solidFill>
                  <a:srgbClr val="3333FF"/>
                </a:solidFill>
              </a:rPr>
              <a:t>Bạn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nhỏ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thò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tay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ra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ngoài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cửa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sổ</a:t>
            </a:r>
            <a:r>
              <a:rPr lang="en-US" sz="1600" b="1" dirty="0">
                <a:solidFill>
                  <a:srgbClr val="3333FF"/>
                </a:solidFill>
              </a:rPr>
              <a:t> ô </a:t>
            </a:r>
            <a:r>
              <a:rPr lang="en-US" sz="1600" b="1" dirty="0" err="1">
                <a:solidFill>
                  <a:srgbClr val="3333FF"/>
                </a:solidFill>
              </a:rPr>
              <a:t>tô</a:t>
            </a:r>
            <a:endParaRPr lang="en-US" sz="1600" b="1" dirty="0">
              <a:solidFill>
                <a:srgbClr val="3333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15971" y="5934670"/>
            <a:ext cx="2789904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sz="1600" b="1" dirty="0" err="1">
                <a:solidFill>
                  <a:srgbClr val="3333FF"/>
                </a:solidFill>
              </a:rPr>
              <a:t>Bạn</a:t>
            </a:r>
            <a:r>
              <a:rPr lang="en-US" sz="1600" b="1" dirty="0">
                <a:solidFill>
                  <a:srgbClr val="3333FF"/>
                </a:solidFill>
              </a:rPr>
              <a:t> Bi </a:t>
            </a:r>
            <a:r>
              <a:rPr lang="en-US" sz="1600" b="1" dirty="0" err="1">
                <a:solidFill>
                  <a:srgbClr val="3333FF"/>
                </a:solidFill>
              </a:rPr>
              <a:t>ngồi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ngay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ngắn</a:t>
            </a:r>
            <a:r>
              <a:rPr lang="en-US" sz="1600" b="1" dirty="0">
                <a:solidFill>
                  <a:srgbClr val="3333FF"/>
                </a:solidFill>
              </a:rPr>
              <a:t>, </a:t>
            </a:r>
            <a:r>
              <a:rPr lang="en-US" sz="1600" b="1" dirty="0" err="1">
                <a:solidFill>
                  <a:srgbClr val="3333FF"/>
                </a:solidFill>
              </a:rPr>
              <a:t>nghiêm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túc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trên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ghế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xe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sz="1600" b="1" dirty="0" err="1">
                <a:solidFill>
                  <a:srgbClr val="3333FF"/>
                </a:solidFill>
              </a:rPr>
              <a:t>và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thắt</a:t>
            </a:r>
            <a:r>
              <a:rPr lang="en-US" sz="1600" b="1" dirty="0">
                <a:solidFill>
                  <a:srgbClr val="3333FF"/>
                </a:solidFill>
              </a:rPr>
              <a:t> </a:t>
            </a:r>
            <a:r>
              <a:rPr lang="en-US" sz="1600" b="1" dirty="0" err="1">
                <a:solidFill>
                  <a:srgbClr val="3333FF"/>
                </a:solidFill>
              </a:rPr>
              <a:t>dây</a:t>
            </a:r>
            <a:r>
              <a:rPr lang="en-US" sz="1600" b="1" dirty="0">
                <a:solidFill>
                  <a:srgbClr val="3333FF"/>
                </a:solidFill>
              </a:rPr>
              <a:t> an </a:t>
            </a:r>
            <a:r>
              <a:rPr lang="en-US" sz="1600" b="1" dirty="0" err="1">
                <a:solidFill>
                  <a:srgbClr val="3333FF"/>
                </a:solidFill>
              </a:rPr>
              <a:t>toàn</a:t>
            </a:r>
            <a:endParaRPr lang="en-US" sz="1600" b="1" dirty="0">
              <a:solidFill>
                <a:srgbClr val="3333FF"/>
              </a:solidFill>
            </a:endParaRPr>
          </a:p>
        </p:txBody>
      </p:sp>
      <p:sp>
        <p:nvSpPr>
          <p:cNvPr id="117770" name="Slide Number Placeholder 9"/>
          <p:cNvSpPr txBox="1">
            <a:spLocks/>
          </p:cNvSpPr>
          <p:nvPr/>
        </p:nvSpPr>
        <p:spPr bwMode="auto">
          <a:xfrm>
            <a:off x="8458200" y="42863"/>
            <a:ext cx="6429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3BAF2114-9D47-4D20-9139-00CB6AF5EE7B}" type="slidenum">
              <a:rPr lang="en-US" altLang="en-US" sz="1800" b="1"/>
              <a:pPr algn="r" eaLnBrk="1" hangingPunct="1"/>
              <a:t>3</a:t>
            </a:fld>
            <a:endParaRPr lang="en-US" altLang="en-US" sz="1800" b="1"/>
          </a:p>
        </p:txBody>
      </p:sp>
      <p:pic>
        <p:nvPicPr>
          <p:cNvPr id="117771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7775" y="765175"/>
            <a:ext cx="243522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2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0063" y="854075"/>
            <a:ext cx="23749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3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2375" y="3687763"/>
            <a:ext cx="20574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4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6413" y="3740150"/>
            <a:ext cx="24384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75" name="Oval 51"/>
          <p:cNvSpPr>
            <a:spLocks noChangeArrowheads="1"/>
          </p:cNvSpPr>
          <p:nvPr/>
        </p:nvSpPr>
        <p:spPr bwMode="auto">
          <a:xfrm>
            <a:off x="3040063" y="2125663"/>
            <a:ext cx="481012" cy="519112"/>
          </a:xfrm>
          <a:prstGeom prst="ellipse">
            <a:avLst/>
          </a:prstGeom>
          <a:solidFill>
            <a:srgbClr val="FFFF99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b="1"/>
              <a:t>1</a:t>
            </a:r>
          </a:p>
        </p:txBody>
      </p:sp>
      <p:sp>
        <p:nvSpPr>
          <p:cNvPr id="117776" name="Oval 51"/>
          <p:cNvSpPr>
            <a:spLocks noChangeArrowheads="1"/>
          </p:cNvSpPr>
          <p:nvPr/>
        </p:nvSpPr>
        <p:spPr bwMode="auto">
          <a:xfrm>
            <a:off x="6381750" y="2027238"/>
            <a:ext cx="481013" cy="519112"/>
          </a:xfrm>
          <a:prstGeom prst="ellipse">
            <a:avLst/>
          </a:prstGeom>
          <a:solidFill>
            <a:srgbClr val="FFFF99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b="1"/>
              <a:t>2</a:t>
            </a:r>
          </a:p>
        </p:txBody>
      </p:sp>
      <p:sp>
        <p:nvSpPr>
          <p:cNvPr id="117777" name="Oval 51"/>
          <p:cNvSpPr>
            <a:spLocks noChangeArrowheads="1"/>
          </p:cNvSpPr>
          <p:nvPr/>
        </p:nvSpPr>
        <p:spPr bwMode="auto">
          <a:xfrm>
            <a:off x="3074988" y="5053013"/>
            <a:ext cx="481012" cy="519112"/>
          </a:xfrm>
          <a:prstGeom prst="ellipse">
            <a:avLst/>
          </a:prstGeom>
          <a:solidFill>
            <a:srgbClr val="FFFF99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b="1"/>
              <a:t>3</a:t>
            </a:r>
          </a:p>
        </p:txBody>
      </p:sp>
      <p:sp>
        <p:nvSpPr>
          <p:cNvPr id="117778" name="Oval 51"/>
          <p:cNvSpPr>
            <a:spLocks noChangeArrowheads="1"/>
          </p:cNvSpPr>
          <p:nvPr/>
        </p:nvSpPr>
        <p:spPr bwMode="auto">
          <a:xfrm>
            <a:off x="6365875" y="5141913"/>
            <a:ext cx="481013" cy="519112"/>
          </a:xfrm>
          <a:prstGeom prst="ellipse">
            <a:avLst/>
          </a:prstGeom>
          <a:solidFill>
            <a:srgbClr val="FFFF99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altLang="en-US" b="1"/>
              <a:t>4</a:t>
            </a:r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6135688" y="4976813"/>
            <a:ext cx="1006475" cy="855662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117780" name="TextBox 13"/>
          <p:cNvSpPr txBox="1">
            <a:spLocks noChangeArrowheads="1"/>
          </p:cNvSpPr>
          <p:nvPr/>
        </p:nvSpPr>
        <p:spPr bwMode="auto">
          <a:xfrm>
            <a:off x="1460500" y="17463"/>
            <a:ext cx="7683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kumimoji="1" lang="en-US" altLang="en-US" b="1">
                <a:solidFill>
                  <a:srgbClr val="00B05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xmlns="" val="353809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loud Callout 14"/>
          <p:cNvSpPr>
            <a:spLocks noChangeArrowheads="1"/>
          </p:cNvSpPr>
          <p:nvPr/>
        </p:nvSpPr>
        <p:spPr bwMode="auto">
          <a:xfrm>
            <a:off x="5334000" y="457200"/>
            <a:ext cx="3200400" cy="1639888"/>
          </a:xfrm>
          <a:prstGeom prst="cloudCallout">
            <a:avLst>
              <a:gd name="adj1" fmla="val 30972"/>
              <a:gd name="adj2" fmla="val 91005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altLang="en-US" sz="1600" b="1"/>
              <a:t>Để ngồi an toàn trong xe ô tô, trên thuyền các em nên ngồi như thế nào?</a:t>
            </a:r>
          </a:p>
        </p:txBody>
      </p:sp>
      <p:sp>
        <p:nvSpPr>
          <p:cNvPr id="119811" name="Rectangle 12"/>
          <p:cNvSpPr>
            <a:spLocks noChangeArrowheads="1"/>
          </p:cNvSpPr>
          <p:nvPr/>
        </p:nvSpPr>
        <p:spPr bwMode="auto">
          <a:xfrm>
            <a:off x="1143000" y="34290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altLang="en-US"/>
          </a:p>
        </p:txBody>
      </p:sp>
      <p:pic>
        <p:nvPicPr>
          <p:cNvPr id="2051" name="Picture 3" descr="C:\Documents and Settings\D0593\Desktop\halong.jpg"/>
          <p:cNvPicPr>
            <a:picLocks noChangeAspect="1" noChangeArrowheads="1"/>
          </p:cNvPicPr>
          <p:nvPr/>
        </p:nvPicPr>
        <p:blipFill>
          <a:blip r:embed="rId3" cstate="print"/>
          <a:srcRect r="6346"/>
          <a:stretch>
            <a:fillRect/>
          </a:stretch>
        </p:blipFill>
        <p:spPr bwMode="auto">
          <a:xfrm>
            <a:off x="2807750" y="1295400"/>
            <a:ext cx="3288250" cy="3124200"/>
          </a:xfrm>
          <a:prstGeom prst="ellipse">
            <a:avLst/>
          </a:prstGeom>
          <a:ln w="63500" cap="rnd">
            <a:solidFill>
              <a:srgbClr val="FF99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4" name="Picture 6" descr="C:\Documents and Settings\D0593\Desktop\ve-may-bay-gia-re-khuyen-mai-tet-di-don-(279494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0000" y="838200"/>
            <a:ext cx="2387600" cy="1432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5" name="Picture 7" descr="C:\Documents and Settings\D0593\Desktop\tauho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4648200"/>
            <a:ext cx="2286000" cy="15720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6" name="Picture 8" descr="C:\Documents and Settings\D0593\Desktop\honda-civic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838200"/>
            <a:ext cx="2362200" cy="17146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7" name="Picture 9" descr="C:\Documents and Settings\D0593\Desktop\lea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3683913"/>
            <a:ext cx="2133600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9" name="Picture 11" descr="C:\Documents and Settings\D0593\Desktop\thuye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3962400"/>
            <a:ext cx="2209800" cy="16594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Rectangle 20"/>
          <p:cNvSpPr/>
          <p:nvPr/>
        </p:nvSpPr>
        <p:spPr>
          <a:xfrm>
            <a:off x="914400" y="2667000"/>
            <a:ext cx="797013" cy="43088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>
              <a:defRPr/>
            </a:pPr>
            <a:r>
              <a:rPr lang="en-US" sz="2200" dirty="0">
                <a:solidFill>
                  <a:srgbClr val="FF0909"/>
                </a:solidFill>
              </a:rPr>
              <a:t> Ô </a:t>
            </a:r>
            <a:r>
              <a:rPr lang="en-US" sz="2200" dirty="0" err="1">
                <a:solidFill>
                  <a:srgbClr val="FF0909"/>
                </a:solidFill>
              </a:rPr>
              <a:t>tô</a:t>
            </a:r>
            <a:endParaRPr lang="en-US" sz="2200" dirty="0">
              <a:solidFill>
                <a:srgbClr val="FF0909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11741" y="5360313"/>
            <a:ext cx="1141659" cy="43088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>
              <a:defRPr/>
            </a:pPr>
            <a:r>
              <a:rPr lang="en-US" sz="2200" dirty="0" err="1">
                <a:solidFill>
                  <a:srgbClr val="FF0909"/>
                </a:solidFill>
              </a:rPr>
              <a:t>Xe</a:t>
            </a:r>
            <a:r>
              <a:rPr lang="en-US" sz="2200" dirty="0">
                <a:solidFill>
                  <a:srgbClr val="FF0909"/>
                </a:solidFill>
              </a:rPr>
              <a:t> </a:t>
            </a:r>
            <a:r>
              <a:rPr lang="en-US" sz="2200" dirty="0" err="1">
                <a:solidFill>
                  <a:srgbClr val="FF0909"/>
                </a:solidFill>
              </a:rPr>
              <a:t>máy</a:t>
            </a:r>
            <a:endParaRPr lang="en-US" sz="2200" dirty="0">
              <a:solidFill>
                <a:srgbClr val="FF0909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86200" y="6365121"/>
            <a:ext cx="1221809" cy="43088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>
              <a:defRPr/>
            </a:pPr>
            <a:r>
              <a:rPr lang="en-US" sz="2200" dirty="0" err="1">
                <a:solidFill>
                  <a:srgbClr val="FF0909"/>
                </a:solidFill>
              </a:rPr>
              <a:t>Tàu</a:t>
            </a:r>
            <a:r>
              <a:rPr lang="en-US" sz="2200" dirty="0">
                <a:solidFill>
                  <a:srgbClr val="FF0909"/>
                </a:solidFill>
              </a:rPr>
              <a:t> </a:t>
            </a:r>
            <a:r>
              <a:rPr lang="en-US" sz="2200" dirty="0" err="1">
                <a:solidFill>
                  <a:srgbClr val="FF0909"/>
                </a:solidFill>
              </a:rPr>
              <a:t>hoả</a:t>
            </a:r>
            <a:endParaRPr lang="en-US" sz="2200" dirty="0">
              <a:solidFill>
                <a:srgbClr val="FF0909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5800" y="5791200"/>
            <a:ext cx="1127232" cy="43088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>
              <a:defRPr/>
            </a:pPr>
            <a:r>
              <a:rPr lang="en-US" sz="2200" dirty="0" err="1">
                <a:solidFill>
                  <a:srgbClr val="FF0909"/>
                </a:solidFill>
              </a:rPr>
              <a:t>Thuyền</a:t>
            </a:r>
            <a:endParaRPr lang="en-US" sz="2200" dirty="0">
              <a:solidFill>
                <a:srgbClr val="FF0909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24934" y="2362200"/>
            <a:ext cx="1252266" cy="43088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hangingPunct="1">
              <a:defRPr/>
            </a:pPr>
            <a:r>
              <a:rPr lang="en-US" sz="2200" dirty="0" err="1">
                <a:solidFill>
                  <a:srgbClr val="FF0909"/>
                </a:solidFill>
              </a:rPr>
              <a:t>Máy</a:t>
            </a:r>
            <a:r>
              <a:rPr lang="en-US" sz="2200" dirty="0">
                <a:solidFill>
                  <a:srgbClr val="FF0909"/>
                </a:solidFill>
              </a:rPr>
              <a:t> bay</a:t>
            </a:r>
          </a:p>
        </p:txBody>
      </p:sp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88" t="26042" r="57813" b="47916"/>
          <a:stretch>
            <a:fillRect/>
          </a:stretch>
        </p:blipFill>
        <p:spPr bwMode="auto">
          <a:xfrm>
            <a:off x="381000" y="2895600"/>
            <a:ext cx="1966913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loud Callout 8"/>
          <p:cNvSpPr>
            <a:spLocks noChangeArrowheads="1"/>
          </p:cNvSpPr>
          <p:nvPr/>
        </p:nvSpPr>
        <p:spPr bwMode="auto">
          <a:xfrm>
            <a:off x="381000" y="0"/>
            <a:ext cx="2895600" cy="1639888"/>
          </a:xfrm>
          <a:prstGeom prst="cloudCallout">
            <a:avLst>
              <a:gd name="adj1" fmla="val -11333"/>
              <a:gd name="adj2" fmla="val 133769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600" b="1"/>
              <a:t>Khi các em đi du lịch các em thường đi bằng phương tiện gì? </a:t>
            </a:r>
            <a:endParaRPr lang="en-US" altLang="en-US" sz="1600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813" t="26042" r="29688" b="47916"/>
          <a:stretch>
            <a:fillRect/>
          </a:stretch>
        </p:blipFill>
        <p:spPr bwMode="auto">
          <a:xfrm>
            <a:off x="6629400" y="2851150"/>
            <a:ext cx="2057400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26" name="Rectangle 26"/>
          <p:cNvSpPr>
            <a:spLocks noChangeArrowheads="1"/>
          </p:cNvSpPr>
          <p:nvPr/>
        </p:nvSpPr>
        <p:spPr bwMode="auto">
          <a:xfrm>
            <a:off x="6858000" y="2743200"/>
            <a:ext cx="609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119827" name="Slide Number Placeholder 9"/>
          <p:cNvSpPr txBox="1">
            <a:spLocks/>
          </p:cNvSpPr>
          <p:nvPr/>
        </p:nvSpPr>
        <p:spPr bwMode="auto">
          <a:xfrm>
            <a:off x="8458200" y="42863"/>
            <a:ext cx="6429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885B9131-CC5B-424C-AEDF-4A0A2B87EA63}" type="slidenum">
              <a:rPr lang="en-US" altLang="en-US" sz="1800" b="1"/>
              <a:pPr algn="r" eaLnBrk="1" hangingPunct="1"/>
              <a:t>4</a:t>
            </a:fld>
            <a:endParaRPr lang="en-US" altLang="en-US" sz="1800" b="1"/>
          </a:p>
        </p:txBody>
      </p:sp>
    </p:spTree>
    <p:extLst>
      <p:ext uri="{BB962C8B-B14F-4D97-AF65-F5344CB8AC3E}">
        <p14:creationId xmlns:p14="http://schemas.microsoft.com/office/powerpoint/2010/main" xmlns="" val="354618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858" name="Group 8"/>
          <p:cNvGrpSpPr>
            <a:grpSpLocks/>
          </p:cNvGrpSpPr>
          <p:nvPr/>
        </p:nvGrpSpPr>
        <p:grpSpPr bwMode="auto">
          <a:xfrm>
            <a:off x="34925" y="3351213"/>
            <a:ext cx="1966913" cy="3473450"/>
            <a:chOff x="762000" y="2667000"/>
            <a:chExt cx="1967668" cy="3473387"/>
          </a:xfrm>
        </p:grpSpPr>
        <p:pic>
          <p:nvPicPr>
            <p:cNvPr id="12187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7813" t="26042" r="29688" b="47916"/>
            <a:stretch>
              <a:fillRect/>
            </a:stretch>
          </p:blipFill>
          <p:spPr bwMode="auto">
            <a:xfrm flipH="1">
              <a:off x="762000" y="2819400"/>
              <a:ext cx="1967668" cy="3320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871" name="Rectangle 7"/>
            <p:cNvSpPr>
              <a:spLocks noChangeArrowheads="1"/>
            </p:cNvSpPr>
            <p:nvPr/>
          </p:nvSpPr>
          <p:spPr bwMode="auto">
            <a:xfrm>
              <a:off x="1981200" y="2667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endParaRPr lang="en-US" altLang="en-US"/>
            </a:p>
          </p:txBody>
        </p:sp>
      </p:grpSp>
      <p:sp>
        <p:nvSpPr>
          <p:cNvPr id="121859" name="Cloud Callout 9"/>
          <p:cNvSpPr>
            <a:spLocks noChangeArrowheads="1"/>
          </p:cNvSpPr>
          <p:nvPr/>
        </p:nvSpPr>
        <p:spPr bwMode="auto">
          <a:xfrm>
            <a:off x="193675" y="1163638"/>
            <a:ext cx="2508250" cy="1827212"/>
          </a:xfrm>
          <a:prstGeom prst="cloudCallout">
            <a:avLst>
              <a:gd name="adj1" fmla="val 16199"/>
              <a:gd name="adj2" fmla="val 143495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b="1"/>
              <a:t>Các em nên làm gì khi ngồi trong  xe ô tô?</a:t>
            </a:r>
            <a:endParaRPr lang="en-US" altLang="en-US"/>
          </a:p>
        </p:txBody>
      </p:sp>
      <p:pic>
        <p:nvPicPr>
          <p:cNvPr id="3075" name="Picture 3" descr="C:\Documents and Settings\D0593\Desktop\cartripwithchildren1_a2363.jpg"/>
          <p:cNvPicPr>
            <a:picLocks noChangeAspect="1" noChangeArrowheads="1"/>
          </p:cNvPicPr>
          <p:nvPr/>
        </p:nvPicPr>
        <p:blipFill>
          <a:blip r:embed="rId4" cstate="print"/>
          <a:srcRect l="39931"/>
          <a:stretch>
            <a:fillRect/>
          </a:stretch>
        </p:blipFill>
        <p:spPr bwMode="auto">
          <a:xfrm>
            <a:off x="6373227" y="736456"/>
            <a:ext cx="2558842" cy="23910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7" name="Picture 5" descr="C:\Documents and Settings\D0593\Desktop\mở cửa.bmp"/>
          <p:cNvPicPr>
            <a:picLocks noChangeAspect="1" noChangeArrowheads="1"/>
          </p:cNvPicPr>
          <p:nvPr/>
        </p:nvPicPr>
        <p:blipFill>
          <a:blip r:embed="rId5" cstate="print"/>
          <a:srcRect l="8333"/>
          <a:stretch>
            <a:fillRect/>
          </a:stretch>
        </p:blipFill>
        <p:spPr bwMode="auto">
          <a:xfrm>
            <a:off x="6373227" y="3866536"/>
            <a:ext cx="2558842" cy="19950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Rectangle 14"/>
          <p:cNvSpPr/>
          <p:nvPr/>
        </p:nvSpPr>
        <p:spPr>
          <a:xfrm>
            <a:off x="3285096" y="3150967"/>
            <a:ext cx="2350323" cy="400110"/>
          </a:xfrm>
          <a:prstGeom prst="rect">
            <a:avLst/>
          </a:prstGeom>
          <a:ln w="12700">
            <a:solidFill>
              <a:srgbClr val="00B050"/>
            </a:solidFill>
            <a:prstDash val="dashDot"/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sz="2000" b="1" dirty="0" err="1">
                <a:solidFill>
                  <a:srgbClr val="BA16AE"/>
                </a:solidFill>
              </a:rPr>
              <a:t>Ngồi</a:t>
            </a:r>
            <a:r>
              <a:rPr lang="en-US" sz="2000" b="1" dirty="0">
                <a:solidFill>
                  <a:srgbClr val="BA16AE"/>
                </a:solidFill>
              </a:rPr>
              <a:t> </a:t>
            </a:r>
            <a:r>
              <a:rPr lang="en-US" sz="2000" b="1" dirty="0" err="1">
                <a:solidFill>
                  <a:srgbClr val="BA16AE"/>
                </a:solidFill>
              </a:rPr>
              <a:t>yên</a:t>
            </a:r>
            <a:r>
              <a:rPr lang="en-US" sz="2000" b="1" dirty="0">
                <a:solidFill>
                  <a:srgbClr val="BA16AE"/>
                </a:solidFill>
              </a:rPr>
              <a:t> </a:t>
            </a:r>
            <a:r>
              <a:rPr lang="en-US" sz="2000" b="1" dirty="0" err="1">
                <a:solidFill>
                  <a:srgbClr val="BA16AE"/>
                </a:solidFill>
              </a:rPr>
              <a:t>trong</a:t>
            </a:r>
            <a:r>
              <a:rPr lang="en-US" sz="2000" b="1" dirty="0">
                <a:solidFill>
                  <a:srgbClr val="BA16AE"/>
                </a:solidFill>
              </a:rPr>
              <a:t> </a:t>
            </a:r>
            <a:r>
              <a:rPr lang="en-US" sz="2000" b="1" dirty="0" err="1">
                <a:solidFill>
                  <a:srgbClr val="BA16AE"/>
                </a:solidFill>
              </a:rPr>
              <a:t>xe</a:t>
            </a:r>
            <a:endParaRPr lang="en-US" sz="2000" b="1" dirty="0">
              <a:solidFill>
                <a:srgbClr val="BA16A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3227" y="3242156"/>
            <a:ext cx="2222083" cy="400110"/>
          </a:xfrm>
          <a:prstGeom prst="rect">
            <a:avLst/>
          </a:prstGeom>
          <a:ln w="12700">
            <a:solidFill>
              <a:srgbClr val="00B050"/>
            </a:solidFill>
            <a:prstDash val="dashDot"/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sz="2000" b="1" dirty="0" err="1">
                <a:solidFill>
                  <a:srgbClr val="BA16AE"/>
                </a:solidFill>
              </a:rPr>
              <a:t>Thắt</a:t>
            </a:r>
            <a:r>
              <a:rPr lang="en-US" sz="2000" b="1" dirty="0">
                <a:solidFill>
                  <a:srgbClr val="BA16AE"/>
                </a:solidFill>
              </a:rPr>
              <a:t> </a:t>
            </a:r>
            <a:r>
              <a:rPr lang="en-US" sz="2000" b="1" dirty="0" err="1">
                <a:solidFill>
                  <a:srgbClr val="BA16AE"/>
                </a:solidFill>
              </a:rPr>
              <a:t>dây</a:t>
            </a:r>
            <a:r>
              <a:rPr lang="en-US" sz="2000" b="1" dirty="0">
                <a:solidFill>
                  <a:srgbClr val="BA16AE"/>
                </a:solidFill>
              </a:rPr>
              <a:t> an </a:t>
            </a:r>
            <a:r>
              <a:rPr lang="en-US" sz="2000" b="1" dirty="0" err="1">
                <a:solidFill>
                  <a:srgbClr val="BA16AE"/>
                </a:solidFill>
              </a:rPr>
              <a:t>toàn</a:t>
            </a:r>
            <a:endParaRPr lang="en-US" sz="2000" b="1" dirty="0">
              <a:solidFill>
                <a:srgbClr val="BA16A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52735" y="6018604"/>
            <a:ext cx="5636479" cy="400110"/>
          </a:xfrm>
          <a:prstGeom prst="rect">
            <a:avLst/>
          </a:prstGeom>
          <a:ln w="12700">
            <a:solidFill>
              <a:srgbClr val="00B050"/>
            </a:solidFill>
            <a:prstDash val="dashDot"/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sz="2000" b="1" dirty="0" err="1">
                <a:solidFill>
                  <a:srgbClr val="BA16AE"/>
                </a:solidFill>
              </a:rPr>
              <a:t>Lên</a:t>
            </a:r>
            <a:r>
              <a:rPr lang="en-US" sz="2000" b="1" dirty="0">
                <a:solidFill>
                  <a:srgbClr val="BA16AE"/>
                </a:solidFill>
              </a:rPr>
              <a:t> </a:t>
            </a:r>
            <a:r>
              <a:rPr lang="en-US" sz="2000" b="1" dirty="0" err="1">
                <a:solidFill>
                  <a:srgbClr val="BA16AE"/>
                </a:solidFill>
              </a:rPr>
              <a:t>xuống</a:t>
            </a:r>
            <a:r>
              <a:rPr lang="en-US" sz="2000" b="1" dirty="0">
                <a:solidFill>
                  <a:srgbClr val="BA16AE"/>
                </a:solidFill>
              </a:rPr>
              <a:t> </a:t>
            </a:r>
            <a:r>
              <a:rPr lang="en-US" sz="2000" b="1" dirty="0" err="1">
                <a:solidFill>
                  <a:srgbClr val="BA16AE"/>
                </a:solidFill>
              </a:rPr>
              <a:t>xe</a:t>
            </a:r>
            <a:r>
              <a:rPr lang="en-US" sz="2000" b="1" dirty="0">
                <a:solidFill>
                  <a:srgbClr val="BA16AE"/>
                </a:solidFill>
              </a:rPr>
              <a:t> </a:t>
            </a:r>
            <a:r>
              <a:rPr lang="en-US" sz="2000" b="1" dirty="0" err="1">
                <a:solidFill>
                  <a:srgbClr val="BA16AE"/>
                </a:solidFill>
              </a:rPr>
              <a:t>theo</a:t>
            </a:r>
            <a:r>
              <a:rPr lang="en-US" sz="2000" b="1" dirty="0">
                <a:solidFill>
                  <a:srgbClr val="BA16AE"/>
                </a:solidFill>
              </a:rPr>
              <a:t> </a:t>
            </a:r>
            <a:r>
              <a:rPr lang="en-US" sz="2000" b="1" dirty="0" err="1">
                <a:solidFill>
                  <a:srgbClr val="BA16AE"/>
                </a:solidFill>
              </a:rPr>
              <a:t>sự</a:t>
            </a:r>
            <a:r>
              <a:rPr lang="en-US" sz="2000" b="1" dirty="0">
                <a:solidFill>
                  <a:srgbClr val="BA16AE"/>
                </a:solidFill>
              </a:rPr>
              <a:t> </a:t>
            </a:r>
            <a:r>
              <a:rPr lang="en-US" sz="2000" b="1" dirty="0" err="1">
                <a:solidFill>
                  <a:srgbClr val="BA16AE"/>
                </a:solidFill>
              </a:rPr>
              <a:t>chỉ</a:t>
            </a:r>
            <a:r>
              <a:rPr lang="en-US" sz="2000" b="1" dirty="0">
                <a:solidFill>
                  <a:srgbClr val="BA16AE"/>
                </a:solidFill>
              </a:rPr>
              <a:t> </a:t>
            </a:r>
            <a:r>
              <a:rPr lang="en-US" sz="2000" b="1" dirty="0" err="1">
                <a:solidFill>
                  <a:srgbClr val="BA16AE"/>
                </a:solidFill>
              </a:rPr>
              <a:t>dẫn</a:t>
            </a:r>
            <a:r>
              <a:rPr lang="en-US" sz="2000" b="1" dirty="0">
                <a:solidFill>
                  <a:srgbClr val="BA16AE"/>
                </a:solidFill>
              </a:rPr>
              <a:t> </a:t>
            </a:r>
            <a:r>
              <a:rPr lang="en-US" sz="2000" b="1" dirty="0" err="1">
                <a:solidFill>
                  <a:srgbClr val="BA16AE"/>
                </a:solidFill>
              </a:rPr>
              <a:t>của</a:t>
            </a:r>
            <a:r>
              <a:rPr lang="en-US" sz="2000" b="1" dirty="0">
                <a:solidFill>
                  <a:srgbClr val="BA16AE"/>
                </a:solidFill>
              </a:rPr>
              <a:t> </a:t>
            </a:r>
            <a:r>
              <a:rPr lang="en-US" sz="2000" b="1" dirty="0" err="1">
                <a:solidFill>
                  <a:srgbClr val="BA16AE"/>
                </a:solidFill>
              </a:rPr>
              <a:t>người</a:t>
            </a:r>
            <a:r>
              <a:rPr lang="en-US" sz="2000" b="1" dirty="0">
                <a:solidFill>
                  <a:srgbClr val="BA16AE"/>
                </a:solidFill>
              </a:rPr>
              <a:t> </a:t>
            </a:r>
            <a:r>
              <a:rPr lang="en-US" sz="2000" b="1" dirty="0" err="1">
                <a:solidFill>
                  <a:srgbClr val="BA16AE"/>
                </a:solidFill>
              </a:rPr>
              <a:t>lớn</a:t>
            </a:r>
            <a:endParaRPr lang="en-US" sz="2000" b="1" dirty="0">
              <a:solidFill>
                <a:srgbClr val="BA16AE"/>
              </a:solidFill>
            </a:endParaRPr>
          </a:p>
        </p:txBody>
      </p:sp>
      <p:pic>
        <p:nvPicPr>
          <p:cNvPr id="18" name="Picture 2" descr="C:\Documents and Settings\D0593\Desktop\ghe-ngoi-o-to-combi-junior-air1.jpg"/>
          <p:cNvPicPr>
            <a:picLocks noChangeAspect="1" noChangeArrowheads="1"/>
          </p:cNvPicPr>
          <p:nvPr/>
        </p:nvPicPr>
        <p:blipFill>
          <a:blip r:embed="rId6" cstate="print"/>
          <a:srcRect t="1824"/>
          <a:stretch>
            <a:fillRect/>
          </a:stretch>
        </p:blipFill>
        <p:spPr bwMode="auto">
          <a:xfrm>
            <a:off x="3285096" y="736456"/>
            <a:ext cx="2485878" cy="23407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C:\Documents and Settings\D0593\Desktop\20110602204358_1.jpg"/>
          <p:cNvPicPr>
            <a:picLocks noChangeAspect="1" noChangeArrowheads="1"/>
          </p:cNvPicPr>
          <p:nvPr/>
        </p:nvPicPr>
        <p:blipFill>
          <a:blip r:embed="rId7" cstate="print"/>
          <a:srcRect l="6667" r="12898"/>
          <a:stretch>
            <a:fillRect/>
          </a:stretch>
        </p:blipFill>
        <p:spPr bwMode="auto">
          <a:xfrm>
            <a:off x="3285096" y="3884432"/>
            <a:ext cx="2485878" cy="2003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1867" name="Slide Number Placeholder 9"/>
          <p:cNvSpPr txBox="1">
            <a:spLocks/>
          </p:cNvSpPr>
          <p:nvPr/>
        </p:nvSpPr>
        <p:spPr bwMode="auto">
          <a:xfrm>
            <a:off x="8458200" y="42863"/>
            <a:ext cx="6429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1AFF8EED-70B4-4F8C-80CB-75BB5010210F}" type="slidenum">
              <a:rPr lang="en-US" altLang="en-US" sz="1800" b="1"/>
              <a:pPr algn="r" eaLnBrk="1" hangingPunct="1"/>
              <a:t>5</a:t>
            </a:fld>
            <a:endParaRPr lang="en-US" altLang="en-US" sz="1800" b="1"/>
          </a:p>
        </p:txBody>
      </p:sp>
      <p:sp>
        <p:nvSpPr>
          <p:cNvPr id="121868" name="TextBox 13"/>
          <p:cNvSpPr txBox="1">
            <a:spLocks noChangeArrowheads="1"/>
          </p:cNvSpPr>
          <p:nvPr/>
        </p:nvSpPr>
        <p:spPr bwMode="auto">
          <a:xfrm>
            <a:off x="762000" y="-28575"/>
            <a:ext cx="83391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kumimoji="1" lang="en-US" altLang="en-US" b="1">
                <a:solidFill>
                  <a:srgbClr val="00B05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Những việc các em nên làm khi ngồi trong ô tô</a:t>
            </a:r>
          </a:p>
        </p:txBody>
      </p:sp>
      <p:pic>
        <p:nvPicPr>
          <p:cNvPr id="21" name="Picture 4" descr="C:\Documents and Settings\L0718\Desktop\TEMPLATE\baby 4.jpg"/>
          <p:cNvPicPr>
            <a:picLocks noChangeAspect="1" noChangeArrowheads="1"/>
          </p:cNvPicPr>
          <p:nvPr/>
        </p:nvPicPr>
        <p:blipFill>
          <a:blip r:embed="rId8" cstate="print"/>
          <a:srcRect r="83327" b="87333"/>
          <a:stretch>
            <a:fillRect/>
          </a:stretch>
        </p:blipFill>
        <p:spPr bwMode="auto">
          <a:xfrm>
            <a:off x="171140" y="119886"/>
            <a:ext cx="542989" cy="542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2865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-53975" y="2728913"/>
            <a:ext cx="1966913" cy="3473450"/>
            <a:chOff x="762000" y="2667000"/>
            <a:chExt cx="1967668" cy="3473387"/>
          </a:xfrm>
        </p:grpSpPr>
        <p:pic>
          <p:nvPicPr>
            <p:cNvPr id="12392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7813" t="26042" r="29688" b="47916"/>
            <a:stretch>
              <a:fillRect/>
            </a:stretch>
          </p:blipFill>
          <p:spPr bwMode="auto">
            <a:xfrm flipH="1">
              <a:off x="762000" y="2819400"/>
              <a:ext cx="1967668" cy="3320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921" name="Rectangle 7"/>
            <p:cNvSpPr>
              <a:spLocks noChangeArrowheads="1"/>
            </p:cNvSpPr>
            <p:nvPr/>
          </p:nvSpPr>
          <p:spPr bwMode="auto">
            <a:xfrm>
              <a:off x="1981200" y="2667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endParaRPr lang="en-US" alt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28600" y="3001197"/>
            <a:ext cx="2438400" cy="369332"/>
          </a:xfrm>
          <a:prstGeom prst="rect">
            <a:avLst/>
          </a:prstGeom>
          <a:ln w="12700">
            <a:solidFill>
              <a:srgbClr val="00B050"/>
            </a:solidFill>
            <a:prstDash val="dashDot"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b="1" dirty="0" err="1">
                <a:solidFill>
                  <a:srgbClr val="BA16AE"/>
                </a:solidFill>
              </a:rPr>
              <a:t>Chơi</a:t>
            </a:r>
            <a:r>
              <a:rPr lang="en-US" b="1" dirty="0">
                <a:solidFill>
                  <a:srgbClr val="BA16AE"/>
                </a:solidFill>
              </a:rPr>
              <a:t> </a:t>
            </a:r>
            <a:r>
              <a:rPr lang="en-US" b="1" dirty="0" err="1">
                <a:solidFill>
                  <a:srgbClr val="BA16AE"/>
                </a:solidFill>
              </a:rPr>
              <a:t>đùa</a:t>
            </a:r>
            <a:r>
              <a:rPr lang="en-US" b="1" dirty="0">
                <a:solidFill>
                  <a:srgbClr val="BA16AE"/>
                </a:solidFill>
              </a:rPr>
              <a:t> </a:t>
            </a:r>
            <a:r>
              <a:rPr lang="en-US" b="1" dirty="0" err="1">
                <a:solidFill>
                  <a:srgbClr val="BA16AE"/>
                </a:solidFill>
              </a:rPr>
              <a:t>trong</a:t>
            </a:r>
            <a:r>
              <a:rPr lang="en-US" b="1" dirty="0">
                <a:solidFill>
                  <a:srgbClr val="BA16AE"/>
                </a:solidFill>
              </a:rPr>
              <a:t> </a:t>
            </a:r>
            <a:r>
              <a:rPr lang="en-US" b="1" dirty="0" err="1">
                <a:solidFill>
                  <a:srgbClr val="BA16AE"/>
                </a:solidFill>
              </a:rPr>
              <a:t>xe</a:t>
            </a:r>
            <a:endParaRPr lang="en-US" b="1" dirty="0">
              <a:solidFill>
                <a:srgbClr val="BA16A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97172" y="2977428"/>
            <a:ext cx="2514600" cy="646331"/>
          </a:xfrm>
          <a:prstGeom prst="rect">
            <a:avLst/>
          </a:prstGeom>
          <a:ln w="12700">
            <a:solidFill>
              <a:srgbClr val="00B050"/>
            </a:solidFill>
            <a:prstDash val="dashDot"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b="1" dirty="0" err="1">
                <a:solidFill>
                  <a:srgbClr val="BA16AE"/>
                </a:solidFill>
              </a:rPr>
              <a:t>Thò</a:t>
            </a:r>
            <a:r>
              <a:rPr lang="en-US" b="1" dirty="0">
                <a:solidFill>
                  <a:srgbClr val="BA16AE"/>
                </a:solidFill>
              </a:rPr>
              <a:t> </a:t>
            </a:r>
            <a:r>
              <a:rPr lang="en-US" b="1" dirty="0" err="1">
                <a:solidFill>
                  <a:srgbClr val="BA16AE"/>
                </a:solidFill>
              </a:rPr>
              <a:t>đầu</a:t>
            </a:r>
            <a:r>
              <a:rPr lang="en-US" b="1" dirty="0">
                <a:solidFill>
                  <a:srgbClr val="BA16AE"/>
                </a:solidFill>
              </a:rPr>
              <a:t> </a:t>
            </a:r>
            <a:r>
              <a:rPr lang="en-US" b="1" dirty="0" err="1">
                <a:solidFill>
                  <a:srgbClr val="BA16AE"/>
                </a:solidFill>
              </a:rPr>
              <a:t>hoặc</a:t>
            </a:r>
            <a:r>
              <a:rPr lang="en-US" b="1" dirty="0">
                <a:solidFill>
                  <a:srgbClr val="BA16AE"/>
                </a:solidFill>
              </a:rPr>
              <a:t> </a:t>
            </a:r>
            <a:r>
              <a:rPr lang="en-US" b="1" dirty="0" err="1">
                <a:solidFill>
                  <a:srgbClr val="BA16AE"/>
                </a:solidFill>
              </a:rPr>
              <a:t>tay</a:t>
            </a:r>
            <a:endParaRPr lang="en-US" b="1" dirty="0">
              <a:solidFill>
                <a:srgbClr val="BA16AE"/>
              </a:solidFill>
            </a:endParaRPr>
          </a:p>
          <a:p>
            <a:pPr algn="ctr" eaLnBrk="1" hangingPunct="1">
              <a:defRPr/>
            </a:pPr>
            <a:r>
              <a:rPr lang="en-US" b="1" dirty="0">
                <a:solidFill>
                  <a:srgbClr val="BA16AE"/>
                </a:solidFill>
              </a:rPr>
              <a:t> </a:t>
            </a:r>
            <a:r>
              <a:rPr lang="en-US" b="1" dirty="0" err="1">
                <a:solidFill>
                  <a:srgbClr val="BA16AE"/>
                </a:solidFill>
              </a:rPr>
              <a:t>ra</a:t>
            </a:r>
            <a:r>
              <a:rPr lang="en-US" b="1" dirty="0">
                <a:solidFill>
                  <a:srgbClr val="BA16AE"/>
                </a:solidFill>
              </a:rPr>
              <a:t> </a:t>
            </a:r>
            <a:r>
              <a:rPr lang="en-US" b="1" dirty="0" err="1">
                <a:solidFill>
                  <a:srgbClr val="BA16AE"/>
                </a:solidFill>
              </a:rPr>
              <a:t>ngoài</a:t>
            </a:r>
            <a:r>
              <a:rPr lang="en-US" b="1" dirty="0">
                <a:solidFill>
                  <a:srgbClr val="BA16AE"/>
                </a:solidFill>
              </a:rPr>
              <a:t> </a:t>
            </a:r>
            <a:r>
              <a:rPr lang="en-US" b="1" dirty="0" err="1">
                <a:solidFill>
                  <a:srgbClr val="BA16AE"/>
                </a:solidFill>
              </a:rPr>
              <a:t>cửa</a:t>
            </a:r>
            <a:r>
              <a:rPr lang="en-US" b="1" dirty="0">
                <a:solidFill>
                  <a:srgbClr val="BA16AE"/>
                </a:solidFill>
              </a:rPr>
              <a:t> </a:t>
            </a:r>
            <a:r>
              <a:rPr lang="en-US" b="1" dirty="0" err="1">
                <a:solidFill>
                  <a:srgbClr val="BA16AE"/>
                </a:solidFill>
              </a:rPr>
              <a:t>sổ</a:t>
            </a:r>
            <a:endParaRPr lang="en-US" b="1" dirty="0">
              <a:solidFill>
                <a:srgbClr val="BA16A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01772" y="5806570"/>
            <a:ext cx="2590800" cy="923330"/>
          </a:xfrm>
          <a:prstGeom prst="rect">
            <a:avLst/>
          </a:prstGeom>
          <a:ln w="12700">
            <a:solidFill>
              <a:srgbClr val="00B050"/>
            </a:solidFill>
            <a:prstDash val="dashDot"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b="1" dirty="0" err="1">
                <a:solidFill>
                  <a:srgbClr val="BA16AE"/>
                </a:solidFill>
              </a:rPr>
              <a:t>Tự</a:t>
            </a:r>
            <a:r>
              <a:rPr lang="en-US" b="1" dirty="0">
                <a:solidFill>
                  <a:srgbClr val="BA16AE"/>
                </a:solidFill>
              </a:rPr>
              <a:t> ý </a:t>
            </a:r>
            <a:r>
              <a:rPr lang="en-US" b="1" dirty="0" err="1">
                <a:solidFill>
                  <a:srgbClr val="BA16AE"/>
                </a:solidFill>
              </a:rPr>
              <a:t>lên</a:t>
            </a:r>
            <a:r>
              <a:rPr lang="en-US" b="1" dirty="0">
                <a:solidFill>
                  <a:srgbClr val="BA16AE"/>
                </a:solidFill>
              </a:rPr>
              <a:t>, </a:t>
            </a:r>
            <a:r>
              <a:rPr lang="en-US" b="1" dirty="0" err="1">
                <a:solidFill>
                  <a:srgbClr val="BA16AE"/>
                </a:solidFill>
              </a:rPr>
              <a:t>xuống</a:t>
            </a:r>
            <a:r>
              <a:rPr lang="en-US" b="1" dirty="0">
                <a:solidFill>
                  <a:srgbClr val="BA16AE"/>
                </a:solidFill>
              </a:rPr>
              <a:t> </a:t>
            </a:r>
            <a:r>
              <a:rPr lang="en-US" b="1" dirty="0" err="1">
                <a:solidFill>
                  <a:srgbClr val="BA16AE"/>
                </a:solidFill>
              </a:rPr>
              <a:t>xe</a:t>
            </a:r>
            <a:r>
              <a:rPr lang="en-US" b="1" dirty="0">
                <a:solidFill>
                  <a:srgbClr val="BA16AE"/>
                </a:solidFill>
              </a:rPr>
              <a:t> </a:t>
            </a:r>
            <a:r>
              <a:rPr lang="en-US" b="1" dirty="0" err="1">
                <a:solidFill>
                  <a:srgbClr val="BA16AE"/>
                </a:solidFill>
              </a:rPr>
              <a:t>không</a:t>
            </a:r>
            <a:r>
              <a:rPr lang="en-US" b="1" dirty="0">
                <a:solidFill>
                  <a:srgbClr val="BA16AE"/>
                </a:solidFill>
              </a:rPr>
              <a:t> </a:t>
            </a:r>
            <a:r>
              <a:rPr lang="en-US" b="1" dirty="0" err="1">
                <a:solidFill>
                  <a:srgbClr val="BA16AE"/>
                </a:solidFill>
              </a:rPr>
              <a:t>theo</a:t>
            </a:r>
            <a:r>
              <a:rPr lang="en-US" b="1" dirty="0">
                <a:solidFill>
                  <a:srgbClr val="BA16AE"/>
                </a:solidFill>
              </a:rPr>
              <a:t> </a:t>
            </a:r>
            <a:r>
              <a:rPr lang="en-US" b="1" dirty="0" err="1">
                <a:solidFill>
                  <a:srgbClr val="BA16AE"/>
                </a:solidFill>
              </a:rPr>
              <a:t>sự</a:t>
            </a:r>
            <a:r>
              <a:rPr lang="en-US" b="1" dirty="0">
                <a:solidFill>
                  <a:srgbClr val="BA16AE"/>
                </a:solidFill>
              </a:rPr>
              <a:t> </a:t>
            </a:r>
            <a:r>
              <a:rPr lang="en-US" b="1" dirty="0" err="1">
                <a:solidFill>
                  <a:srgbClr val="BA16AE"/>
                </a:solidFill>
              </a:rPr>
              <a:t>chỉ</a:t>
            </a:r>
            <a:r>
              <a:rPr lang="en-US" b="1" dirty="0">
                <a:solidFill>
                  <a:srgbClr val="BA16AE"/>
                </a:solidFill>
              </a:rPr>
              <a:t> </a:t>
            </a:r>
            <a:r>
              <a:rPr lang="en-US" b="1" dirty="0" err="1">
                <a:solidFill>
                  <a:srgbClr val="BA16AE"/>
                </a:solidFill>
              </a:rPr>
              <a:t>dẫn</a:t>
            </a:r>
            <a:r>
              <a:rPr lang="en-US" b="1" dirty="0">
                <a:solidFill>
                  <a:srgbClr val="BA16AE"/>
                </a:solidFill>
              </a:rPr>
              <a:t> </a:t>
            </a:r>
            <a:r>
              <a:rPr lang="en-US" b="1" dirty="0" err="1">
                <a:solidFill>
                  <a:srgbClr val="BA16AE"/>
                </a:solidFill>
              </a:rPr>
              <a:t>của</a:t>
            </a:r>
            <a:r>
              <a:rPr lang="en-US" b="1" dirty="0">
                <a:solidFill>
                  <a:srgbClr val="BA16AE"/>
                </a:solidFill>
              </a:rPr>
              <a:t> </a:t>
            </a:r>
            <a:r>
              <a:rPr lang="en-US" b="1" dirty="0" err="1">
                <a:solidFill>
                  <a:srgbClr val="BA16AE"/>
                </a:solidFill>
              </a:rPr>
              <a:t>người</a:t>
            </a:r>
            <a:r>
              <a:rPr lang="en-US" b="1" dirty="0">
                <a:solidFill>
                  <a:srgbClr val="BA16AE"/>
                </a:solidFill>
              </a:rPr>
              <a:t> </a:t>
            </a:r>
            <a:r>
              <a:rPr lang="en-US" b="1" dirty="0" err="1">
                <a:solidFill>
                  <a:srgbClr val="BA16AE"/>
                </a:solidFill>
              </a:rPr>
              <a:t>lớn</a:t>
            </a:r>
            <a:endParaRPr lang="en-US" b="1" dirty="0">
              <a:solidFill>
                <a:srgbClr val="BA16AE"/>
              </a:solidFill>
            </a:endParaRPr>
          </a:p>
        </p:txBody>
      </p:sp>
      <p:pic>
        <p:nvPicPr>
          <p:cNvPr id="1026" name="Picture 2" descr="C:\Documents and Settings\D0593\Desktop\thò dầu.jpg"/>
          <p:cNvPicPr>
            <a:picLocks noChangeAspect="1" noChangeArrowheads="1"/>
          </p:cNvPicPr>
          <p:nvPr/>
        </p:nvPicPr>
        <p:blipFill>
          <a:blip r:embed="rId4" cstate="print"/>
          <a:srcRect l="13774" t="6329" r="15781"/>
          <a:stretch>
            <a:fillRect/>
          </a:stretch>
        </p:blipFill>
        <p:spPr bwMode="auto">
          <a:xfrm>
            <a:off x="3197172" y="1083349"/>
            <a:ext cx="2607039" cy="17960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Rectangle 18"/>
          <p:cNvSpPr/>
          <p:nvPr/>
        </p:nvSpPr>
        <p:spPr>
          <a:xfrm>
            <a:off x="6248400" y="2879360"/>
            <a:ext cx="2786920" cy="646331"/>
          </a:xfrm>
          <a:prstGeom prst="rect">
            <a:avLst/>
          </a:prstGeom>
          <a:ln w="12700">
            <a:solidFill>
              <a:srgbClr val="00B050"/>
            </a:solidFill>
            <a:prstDash val="dashDot"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b="1" dirty="0" err="1">
                <a:solidFill>
                  <a:srgbClr val="BA16AE"/>
                </a:solidFill>
              </a:rPr>
              <a:t>Đùa</a:t>
            </a:r>
            <a:r>
              <a:rPr lang="en-US" b="1" dirty="0">
                <a:solidFill>
                  <a:srgbClr val="BA16AE"/>
                </a:solidFill>
              </a:rPr>
              <a:t> </a:t>
            </a:r>
            <a:r>
              <a:rPr lang="en-US" b="1" dirty="0" err="1">
                <a:solidFill>
                  <a:srgbClr val="BA16AE"/>
                </a:solidFill>
              </a:rPr>
              <a:t>nghịch</a:t>
            </a:r>
            <a:r>
              <a:rPr lang="en-US" b="1" dirty="0">
                <a:solidFill>
                  <a:srgbClr val="BA16AE"/>
                </a:solidFill>
              </a:rPr>
              <a:t> </a:t>
            </a:r>
            <a:r>
              <a:rPr lang="en-US" b="1" dirty="0" err="1">
                <a:solidFill>
                  <a:srgbClr val="BA16AE"/>
                </a:solidFill>
              </a:rPr>
              <a:t>làm</a:t>
            </a:r>
            <a:r>
              <a:rPr lang="en-US" b="1" dirty="0">
                <a:solidFill>
                  <a:srgbClr val="BA16AE"/>
                </a:solidFill>
              </a:rPr>
              <a:t> </a:t>
            </a:r>
            <a:r>
              <a:rPr lang="en-US" b="1" dirty="0" err="1">
                <a:solidFill>
                  <a:srgbClr val="BA16AE"/>
                </a:solidFill>
              </a:rPr>
              <a:t>ảnh</a:t>
            </a:r>
            <a:r>
              <a:rPr lang="en-US" b="1" dirty="0">
                <a:solidFill>
                  <a:srgbClr val="BA16AE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b="1" dirty="0" err="1">
                <a:solidFill>
                  <a:srgbClr val="BA16AE"/>
                </a:solidFill>
              </a:rPr>
              <a:t>hưởng</a:t>
            </a:r>
            <a:r>
              <a:rPr lang="en-US" b="1" dirty="0">
                <a:solidFill>
                  <a:srgbClr val="BA16AE"/>
                </a:solidFill>
              </a:rPr>
              <a:t> </a:t>
            </a:r>
            <a:r>
              <a:rPr lang="en-US" b="1" dirty="0" err="1">
                <a:solidFill>
                  <a:srgbClr val="BA16AE"/>
                </a:solidFill>
              </a:rPr>
              <a:t>đến</a:t>
            </a:r>
            <a:r>
              <a:rPr lang="en-US" b="1" dirty="0">
                <a:solidFill>
                  <a:srgbClr val="BA16AE"/>
                </a:solidFill>
              </a:rPr>
              <a:t> </a:t>
            </a:r>
            <a:r>
              <a:rPr lang="en-US" b="1" dirty="0" err="1">
                <a:solidFill>
                  <a:srgbClr val="BA16AE"/>
                </a:solidFill>
              </a:rPr>
              <a:t>người</a:t>
            </a:r>
            <a:r>
              <a:rPr lang="en-US" b="1" dirty="0">
                <a:solidFill>
                  <a:srgbClr val="BA16AE"/>
                </a:solidFill>
              </a:rPr>
              <a:t> </a:t>
            </a:r>
            <a:r>
              <a:rPr lang="en-US" b="1" dirty="0" err="1">
                <a:solidFill>
                  <a:srgbClr val="BA16AE"/>
                </a:solidFill>
              </a:rPr>
              <a:t>lái</a:t>
            </a:r>
            <a:r>
              <a:rPr lang="en-US" b="1" dirty="0">
                <a:solidFill>
                  <a:srgbClr val="BA16AE"/>
                </a:solidFill>
              </a:rPr>
              <a:t> </a:t>
            </a:r>
            <a:r>
              <a:rPr lang="en-US" b="1" dirty="0" err="1">
                <a:solidFill>
                  <a:srgbClr val="BA16AE"/>
                </a:solidFill>
              </a:rPr>
              <a:t>xe</a:t>
            </a:r>
            <a:endParaRPr lang="en-US" b="1" dirty="0">
              <a:solidFill>
                <a:srgbClr val="BA16AE"/>
              </a:solidFill>
            </a:endParaRPr>
          </a:p>
        </p:txBody>
      </p:sp>
      <p:pic>
        <p:nvPicPr>
          <p:cNvPr id="9" name="Picture 2" descr="C:\Documents and Settings\D0593\Desktop\tre-em-2.jpg"/>
          <p:cNvPicPr>
            <a:picLocks noChangeAspect="1" noChangeArrowheads="1"/>
          </p:cNvPicPr>
          <p:nvPr/>
        </p:nvPicPr>
        <p:blipFill>
          <a:blip r:embed="rId5" cstate="print"/>
          <a:srcRect r="8108"/>
          <a:stretch>
            <a:fillRect/>
          </a:stretch>
        </p:blipFill>
        <p:spPr bwMode="auto">
          <a:xfrm>
            <a:off x="1909891" y="3698385"/>
            <a:ext cx="2590800" cy="1873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Documents and Settings\D0593\Desktop\len.jpg"/>
          <p:cNvPicPr>
            <a:picLocks noChangeAspect="1" noChangeArrowheads="1"/>
          </p:cNvPicPr>
          <p:nvPr/>
        </p:nvPicPr>
        <p:blipFill>
          <a:blip r:embed="rId6" cstate="print"/>
          <a:srcRect l="8108"/>
          <a:stretch>
            <a:fillRect/>
          </a:stretch>
        </p:blipFill>
        <p:spPr bwMode="auto">
          <a:xfrm>
            <a:off x="5486400" y="3692800"/>
            <a:ext cx="2743200" cy="18761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Rectangle 21"/>
          <p:cNvSpPr/>
          <p:nvPr/>
        </p:nvSpPr>
        <p:spPr>
          <a:xfrm>
            <a:off x="5456902" y="5806570"/>
            <a:ext cx="2743201" cy="923330"/>
          </a:xfrm>
          <a:prstGeom prst="rect">
            <a:avLst/>
          </a:prstGeom>
          <a:ln w="12700">
            <a:solidFill>
              <a:srgbClr val="00B050"/>
            </a:solidFill>
            <a:prstDash val="dashDot"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b="1" dirty="0" err="1">
                <a:solidFill>
                  <a:srgbClr val="BA16AE"/>
                </a:solidFill>
              </a:rPr>
              <a:t>Ngồi</a:t>
            </a:r>
            <a:r>
              <a:rPr lang="en-US" b="1" dirty="0">
                <a:solidFill>
                  <a:srgbClr val="BA16AE"/>
                </a:solidFill>
              </a:rPr>
              <a:t> </a:t>
            </a:r>
            <a:r>
              <a:rPr lang="en-US" b="1" dirty="0" err="1">
                <a:solidFill>
                  <a:srgbClr val="BA16AE"/>
                </a:solidFill>
              </a:rPr>
              <a:t>lên</a:t>
            </a:r>
            <a:r>
              <a:rPr lang="en-US" b="1" dirty="0">
                <a:solidFill>
                  <a:srgbClr val="BA16AE"/>
                </a:solidFill>
              </a:rPr>
              <a:t> </a:t>
            </a:r>
            <a:r>
              <a:rPr lang="en-US" b="1" dirty="0" err="1">
                <a:solidFill>
                  <a:srgbClr val="BA16AE"/>
                </a:solidFill>
              </a:rPr>
              <a:t>hộp</a:t>
            </a:r>
            <a:r>
              <a:rPr lang="en-US" b="1" dirty="0">
                <a:solidFill>
                  <a:srgbClr val="BA16AE"/>
                </a:solidFill>
              </a:rPr>
              <a:t> </a:t>
            </a:r>
            <a:r>
              <a:rPr lang="en-US" b="1" dirty="0" err="1">
                <a:solidFill>
                  <a:srgbClr val="BA16AE"/>
                </a:solidFill>
              </a:rPr>
              <a:t>đựng</a:t>
            </a:r>
            <a:r>
              <a:rPr lang="en-US" b="1" dirty="0">
                <a:solidFill>
                  <a:srgbClr val="BA16AE"/>
                </a:solidFill>
              </a:rPr>
              <a:t> </a:t>
            </a:r>
            <a:r>
              <a:rPr lang="en-US" b="1" dirty="0" err="1">
                <a:solidFill>
                  <a:srgbClr val="BA16AE"/>
                </a:solidFill>
              </a:rPr>
              <a:t>đồ</a:t>
            </a:r>
            <a:r>
              <a:rPr lang="en-US" b="1" dirty="0">
                <a:solidFill>
                  <a:srgbClr val="BA16AE"/>
                </a:solidFill>
              </a:rPr>
              <a:t> </a:t>
            </a:r>
            <a:r>
              <a:rPr lang="en-US" b="1" dirty="0" err="1">
                <a:solidFill>
                  <a:srgbClr val="BA16AE"/>
                </a:solidFill>
              </a:rPr>
              <a:t>giữa</a:t>
            </a:r>
            <a:r>
              <a:rPr lang="en-US" b="1" dirty="0">
                <a:solidFill>
                  <a:srgbClr val="BA16AE"/>
                </a:solidFill>
              </a:rPr>
              <a:t> </a:t>
            </a:r>
            <a:r>
              <a:rPr lang="en-US" b="1" dirty="0" err="1">
                <a:solidFill>
                  <a:srgbClr val="BA16AE"/>
                </a:solidFill>
              </a:rPr>
              <a:t>người</a:t>
            </a:r>
            <a:r>
              <a:rPr lang="en-US" b="1" dirty="0">
                <a:solidFill>
                  <a:srgbClr val="BA16AE"/>
                </a:solidFill>
              </a:rPr>
              <a:t> </a:t>
            </a:r>
            <a:r>
              <a:rPr lang="en-US" b="1" dirty="0" err="1">
                <a:solidFill>
                  <a:srgbClr val="BA16AE"/>
                </a:solidFill>
              </a:rPr>
              <a:t>lái</a:t>
            </a:r>
            <a:r>
              <a:rPr lang="en-US" b="1" dirty="0">
                <a:solidFill>
                  <a:srgbClr val="BA16AE"/>
                </a:solidFill>
              </a:rPr>
              <a:t> </a:t>
            </a:r>
            <a:r>
              <a:rPr lang="en-US" b="1" dirty="0" err="1">
                <a:solidFill>
                  <a:srgbClr val="BA16AE"/>
                </a:solidFill>
              </a:rPr>
              <a:t>và</a:t>
            </a:r>
            <a:r>
              <a:rPr lang="en-US" b="1" dirty="0">
                <a:solidFill>
                  <a:srgbClr val="BA16AE"/>
                </a:solidFill>
              </a:rPr>
              <a:t> </a:t>
            </a:r>
            <a:r>
              <a:rPr lang="en-US" b="1" dirty="0" err="1">
                <a:solidFill>
                  <a:srgbClr val="BA16AE"/>
                </a:solidFill>
              </a:rPr>
              <a:t>người</a:t>
            </a:r>
            <a:r>
              <a:rPr lang="en-US" b="1" dirty="0">
                <a:solidFill>
                  <a:srgbClr val="BA16AE"/>
                </a:solidFill>
              </a:rPr>
              <a:t> </a:t>
            </a:r>
            <a:r>
              <a:rPr lang="en-US" b="1" dirty="0" err="1">
                <a:solidFill>
                  <a:srgbClr val="BA16AE"/>
                </a:solidFill>
              </a:rPr>
              <a:t>ngồi</a:t>
            </a:r>
            <a:r>
              <a:rPr lang="en-US" b="1" dirty="0">
                <a:solidFill>
                  <a:srgbClr val="BA16AE"/>
                </a:solidFill>
              </a:rPr>
              <a:t> </a:t>
            </a:r>
            <a:r>
              <a:rPr lang="en-US" b="1" dirty="0" err="1">
                <a:solidFill>
                  <a:srgbClr val="BA16AE"/>
                </a:solidFill>
              </a:rPr>
              <a:t>bên</a:t>
            </a:r>
            <a:endParaRPr lang="en-US" b="1" dirty="0">
              <a:solidFill>
                <a:srgbClr val="BA16AE"/>
              </a:solidFill>
            </a:endParaRPr>
          </a:p>
        </p:txBody>
      </p:sp>
      <p:sp>
        <p:nvSpPr>
          <p:cNvPr id="123915" name="Slide Number Placeholder 9"/>
          <p:cNvSpPr txBox="1">
            <a:spLocks/>
          </p:cNvSpPr>
          <p:nvPr/>
        </p:nvSpPr>
        <p:spPr bwMode="auto">
          <a:xfrm>
            <a:off x="8458200" y="42863"/>
            <a:ext cx="6429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43196D77-2DEC-4FD0-990B-A053095BC25D}" type="slidenum">
              <a:rPr lang="en-US" altLang="en-US" sz="1800" b="1"/>
              <a:pPr algn="r" eaLnBrk="1" hangingPunct="1"/>
              <a:t>6</a:t>
            </a:fld>
            <a:endParaRPr lang="en-US" altLang="en-US" sz="1800" b="1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442" y="1083349"/>
            <a:ext cx="2439592" cy="1796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6445" y="1089943"/>
            <a:ext cx="2706972" cy="1775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" name="Cloud Callout 24"/>
          <p:cNvSpPr>
            <a:spLocks noChangeArrowheads="1"/>
          </p:cNvSpPr>
          <p:nvPr/>
        </p:nvSpPr>
        <p:spPr bwMode="auto">
          <a:xfrm>
            <a:off x="-6350" y="1008063"/>
            <a:ext cx="2590800" cy="1639887"/>
          </a:xfrm>
          <a:prstGeom prst="cloudCallout">
            <a:avLst>
              <a:gd name="adj1" fmla="val 19889"/>
              <a:gd name="adj2" fmla="val 122694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600" b="1"/>
              <a:t>Các em không nên làm gì khi ngồi trong </a:t>
            </a:r>
          </a:p>
          <a:p>
            <a:pPr algn="ctr" eaLnBrk="1" hangingPunct="1"/>
            <a:r>
              <a:rPr lang="en-US" altLang="en-US" sz="1600" b="1"/>
              <a:t> xe ô tô?</a:t>
            </a:r>
            <a:endParaRPr lang="en-US" altLang="en-US" sz="1600"/>
          </a:p>
        </p:txBody>
      </p:sp>
      <p:sp>
        <p:nvSpPr>
          <p:cNvPr id="123919" name="TextBox 13"/>
          <p:cNvSpPr txBox="1">
            <a:spLocks noChangeArrowheads="1"/>
          </p:cNvSpPr>
          <p:nvPr/>
        </p:nvSpPr>
        <p:spPr bwMode="auto">
          <a:xfrm>
            <a:off x="1027113" y="42863"/>
            <a:ext cx="89169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kumimoji="1" lang="en-US" altLang="en-US" sz="2800" b="1">
                <a:solidFill>
                  <a:srgbClr val="00B05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Những việc các em không nên làm khi ngồi trong ô tô</a:t>
            </a:r>
          </a:p>
        </p:txBody>
      </p:sp>
    </p:spTree>
    <p:extLst>
      <p:ext uri="{BB962C8B-B14F-4D97-AF65-F5344CB8AC3E}">
        <p14:creationId xmlns:p14="http://schemas.microsoft.com/office/powerpoint/2010/main" xmlns="" val="372776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54" name="Group 8"/>
          <p:cNvGrpSpPr>
            <a:grpSpLocks/>
          </p:cNvGrpSpPr>
          <p:nvPr/>
        </p:nvGrpSpPr>
        <p:grpSpPr bwMode="auto">
          <a:xfrm>
            <a:off x="14288" y="3313113"/>
            <a:ext cx="1966912" cy="3473450"/>
            <a:chOff x="762000" y="2667000"/>
            <a:chExt cx="1967668" cy="3473387"/>
          </a:xfrm>
        </p:grpSpPr>
        <p:pic>
          <p:nvPicPr>
            <p:cNvPr id="12596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7813" t="26042" r="29688" b="47916"/>
            <a:stretch>
              <a:fillRect/>
            </a:stretch>
          </p:blipFill>
          <p:spPr bwMode="auto">
            <a:xfrm flipH="1">
              <a:off x="762000" y="2819400"/>
              <a:ext cx="1967668" cy="3320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970" name="Rectangle 7"/>
            <p:cNvSpPr>
              <a:spLocks noChangeArrowheads="1"/>
            </p:cNvSpPr>
            <p:nvPr/>
          </p:nvSpPr>
          <p:spPr bwMode="auto">
            <a:xfrm>
              <a:off x="1981200" y="2667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endParaRPr lang="en-US" altLang="en-US"/>
            </a:p>
          </p:txBody>
        </p:sp>
      </p:grpSp>
      <p:sp>
        <p:nvSpPr>
          <p:cNvPr id="125955" name="Cloud Callout 8"/>
          <p:cNvSpPr>
            <a:spLocks noChangeArrowheads="1"/>
          </p:cNvSpPr>
          <p:nvPr/>
        </p:nvSpPr>
        <p:spPr bwMode="auto">
          <a:xfrm>
            <a:off x="76200" y="500063"/>
            <a:ext cx="3009900" cy="2670175"/>
          </a:xfrm>
          <a:prstGeom prst="cloudCallout">
            <a:avLst>
              <a:gd name="adj1" fmla="val -9310"/>
              <a:gd name="adj2" fmla="val 69648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en-US" altLang="en-US" b="1"/>
              <a:t>Trong bức tranh này, bạn nào ngồi an toàn trên thuyền, bạn nào không, vì sao?</a:t>
            </a:r>
            <a:endParaRPr lang="en-US" alt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514600" y="6042025"/>
            <a:ext cx="2743200" cy="584200"/>
          </a:xfrm>
          <a:prstGeom prst="rect">
            <a:avLst/>
          </a:prstGeom>
          <a:solidFill>
            <a:srgbClr val="FFFF99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600" b="1"/>
              <a:t>Hai bạn trai ngồi </a:t>
            </a:r>
          </a:p>
          <a:p>
            <a:pPr algn="ctr" eaLnBrk="1" hangingPunct="1"/>
            <a:r>
              <a:rPr lang="en-US" altLang="en-US" sz="1600" b="1"/>
              <a:t>không an toàn trên thuyền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019800" y="4800600"/>
            <a:ext cx="2874505" cy="830997"/>
          </a:xfrm>
          <a:prstGeom prst="rect">
            <a:avLst/>
          </a:prstGeom>
          <a:ln>
            <a:solidFill>
              <a:srgbClr val="00B050"/>
            </a:solidFill>
            <a:prstDash val="dash"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sz="1600" b="1" dirty="0" err="1">
                <a:solidFill>
                  <a:srgbClr val="BA16AE"/>
                </a:solidFill>
              </a:rPr>
              <a:t>Bạn</a:t>
            </a:r>
            <a:r>
              <a:rPr lang="en-US" sz="1600" b="1" dirty="0">
                <a:solidFill>
                  <a:srgbClr val="BA16AE"/>
                </a:solidFill>
              </a:rPr>
              <a:t> </a:t>
            </a:r>
            <a:r>
              <a:rPr lang="en-US" sz="1600" b="1" dirty="0" err="1">
                <a:solidFill>
                  <a:srgbClr val="BA16AE"/>
                </a:solidFill>
              </a:rPr>
              <a:t>gái</a:t>
            </a:r>
            <a:r>
              <a:rPr lang="en-US" sz="1600" b="1" dirty="0">
                <a:solidFill>
                  <a:srgbClr val="BA16AE"/>
                </a:solidFill>
              </a:rPr>
              <a:t> </a:t>
            </a:r>
            <a:r>
              <a:rPr lang="en-US" sz="1600" b="1" dirty="0" err="1">
                <a:solidFill>
                  <a:srgbClr val="BA16AE"/>
                </a:solidFill>
              </a:rPr>
              <a:t>mặc</a:t>
            </a:r>
            <a:r>
              <a:rPr lang="en-US" sz="1600" b="1" dirty="0">
                <a:solidFill>
                  <a:srgbClr val="BA16AE"/>
                </a:solidFill>
              </a:rPr>
              <a:t> </a:t>
            </a:r>
            <a:r>
              <a:rPr lang="en-US" sz="1600" b="1" dirty="0" err="1">
                <a:solidFill>
                  <a:srgbClr val="BA16AE"/>
                </a:solidFill>
              </a:rPr>
              <a:t>áo</a:t>
            </a:r>
            <a:r>
              <a:rPr lang="en-US" sz="1600" b="1" dirty="0">
                <a:solidFill>
                  <a:srgbClr val="BA16AE"/>
                </a:solidFill>
              </a:rPr>
              <a:t> </a:t>
            </a:r>
            <a:r>
              <a:rPr lang="en-US" sz="1600" b="1" dirty="0" err="1">
                <a:solidFill>
                  <a:srgbClr val="BA16AE"/>
                </a:solidFill>
              </a:rPr>
              <a:t>phao</a:t>
            </a:r>
            <a:r>
              <a:rPr lang="en-US" sz="1600" b="1" dirty="0">
                <a:solidFill>
                  <a:srgbClr val="BA16AE"/>
                </a:solidFill>
              </a:rPr>
              <a:t>, </a:t>
            </a:r>
          </a:p>
          <a:p>
            <a:pPr algn="ctr" eaLnBrk="1" hangingPunct="1">
              <a:defRPr/>
            </a:pPr>
            <a:r>
              <a:rPr lang="en-US" sz="1600" b="1" dirty="0" err="1">
                <a:solidFill>
                  <a:srgbClr val="BA16AE"/>
                </a:solidFill>
              </a:rPr>
              <a:t>ngồi</a:t>
            </a:r>
            <a:r>
              <a:rPr lang="en-US" sz="1600" b="1" dirty="0">
                <a:solidFill>
                  <a:srgbClr val="BA16AE"/>
                </a:solidFill>
              </a:rPr>
              <a:t> </a:t>
            </a:r>
            <a:r>
              <a:rPr lang="en-US" sz="1600" b="1" dirty="0" err="1">
                <a:solidFill>
                  <a:srgbClr val="BA16AE"/>
                </a:solidFill>
              </a:rPr>
              <a:t>ngay</a:t>
            </a:r>
            <a:r>
              <a:rPr lang="en-US" sz="1600" b="1" dirty="0">
                <a:solidFill>
                  <a:srgbClr val="BA16AE"/>
                </a:solidFill>
              </a:rPr>
              <a:t> </a:t>
            </a:r>
            <a:r>
              <a:rPr lang="en-US" sz="1600" b="1" dirty="0" err="1">
                <a:solidFill>
                  <a:srgbClr val="BA16AE"/>
                </a:solidFill>
              </a:rPr>
              <a:t>ngắn</a:t>
            </a:r>
            <a:r>
              <a:rPr lang="en-US" sz="1600" b="1" dirty="0">
                <a:solidFill>
                  <a:srgbClr val="BA16AE"/>
                </a:solidFill>
              </a:rPr>
              <a:t> </a:t>
            </a:r>
            <a:r>
              <a:rPr lang="en-US" sz="1600" b="1" dirty="0" err="1">
                <a:solidFill>
                  <a:srgbClr val="BA16AE"/>
                </a:solidFill>
              </a:rPr>
              <a:t>trên</a:t>
            </a:r>
            <a:r>
              <a:rPr lang="en-US" sz="1600" b="1" dirty="0">
                <a:solidFill>
                  <a:srgbClr val="BA16AE"/>
                </a:solidFill>
              </a:rPr>
              <a:t> </a:t>
            </a:r>
            <a:r>
              <a:rPr lang="en-US" sz="1600" b="1" dirty="0" err="1">
                <a:solidFill>
                  <a:srgbClr val="BA16AE"/>
                </a:solidFill>
              </a:rPr>
              <a:t>thuyền</a:t>
            </a:r>
            <a:endParaRPr lang="en-US" sz="1600" b="1" dirty="0">
              <a:solidFill>
                <a:srgbClr val="BA16AE"/>
              </a:solidFill>
            </a:endParaRPr>
          </a:p>
          <a:p>
            <a:pPr algn="ctr" eaLnBrk="1" hangingPunct="1">
              <a:defRPr/>
            </a:pPr>
            <a:endParaRPr lang="en-US" sz="1600" b="1" dirty="0">
              <a:solidFill>
                <a:srgbClr val="BA16A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05000" y="4800600"/>
            <a:ext cx="4014240" cy="830997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rgbClr val="BA16AE"/>
                </a:solidFill>
              </a:rPr>
              <a:t>Hai </a:t>
            </a:r>
            <a:r>
              <a:rPr lang="en-US" sz="1600" b="1" dirty="0" err="1">
                <a:solidFill>
                  <a:srgbClr val="BA16AE"/>
                </a:solidFill>
              </a:rPr>
              <a:t>bạn</a:t>
            </a:r>
            <a:r>
              <a:rPr lang="en-US" sz="1600" b="1" dirty="0">
                <a:solidFill>
                  <a:srgbClr val="BA16AE"/>
                </a:solidFill>
              </a:rPr>
              <a:t> </a:t>
            </a:r>
            <a:r>
              <a:rPr lang="en-US" sz="1600" b="1" dirty="0" err="1">
                <a:solidFill>
                  <a:srgbClr val="BA16AE"/>
                </a:solidFill>
              </a:rPr>
              <a:t>trai</a:t>
            </a:r>
            <a:r>
              <a:rPr lang="en-US" sz="1600" b="1" dirty="0">
                <a:solidFill>
                  <a:srgbClr val="BA16AE"/>
                </a:solidFill>
              </a:rPr>
              <a:t> </a:t>
            </a:r>
            <a:r>
              <a:rPr lang="en-US" sz="1600" b="1" dirty="0" err="1">
                <a:solidFill>
                  <a:srgbClr val="BA16AE"/>
                </a:solidFill>
              </a:rPr>
              <a:t>không</a:t>
            </a:r>
            <a:r>
              <a:rPr lang="en-US" sz="1600" b="1" dirty="0">
                <a:solidFill>
                  <a:srgbClr val="BA16AE"/>
                </a:solidFill>
              </a:rPr>
              <a:t> </a:t>
            </a:r>
            <a:r>
              <a:rPr lang="en-US" sz="1600" b="1" dirty="0" err="1">
                <a:solidFill>
                  <a:srgbClr val="BA16AE"/>
                </a:solidFill>
              </a:rPr>
              <a:t>mặc</a:t>
            </a:r>
            <a:r>
              <a:rPr lang="en-US" sz="1600" b="1" dirty="0">
                <a:solidFill>
                  <a:srgbClr val="BA16AE"/>
                </a:solidFill>
              </a:rPr>
              <a:t> </a:t>
            </a:r>
            <a:r>
              <a:rPr lang="en-US" sz="1600" b="1" dirty="0" err="1">
                <a:solidFill>
                  <a:srgbClr val="BA16AE"/>
                </a:solidFill>
              </a:rPr>
              <a:t>áo</a:t>
            </a:r>
            <a:r>
              <a:rPr lang="en-US" sz="1600" b="1" dirty="0">
                <a:solidFill>
                  <a:srgbClr val="BA16AE"/>
                </a:solidFill>
              </a:rPr>
              <a:t> </a:t>
            </a:r>
            <a:r>
              <a:rPr lang="en-US" sz="1600" b="1" dirty="0" err="1">
                <a:solidFill>
                  <a:srgbClr val="BA16AE"/>
                </a:solidFill>
              </a:rPr>
              <a:t>phao</a:t>
            </a:r>
            <a:r>
              <a:rPr lang="en-US" sz="1600" b="1" dirty="0">
                <a:solidFill>
                  <a:srgbClr val="BA16AE"/>
                </a:solidFill>
              </a:rPr>
              <a:t>, </a:t>
            </a:r>
          </a:p>
          <a:p>
            <a:pPr algn="ctr" eaLnBrk="1" hangingPunct="1">
              <a:defRPr/>
            </a:pPr>
            <a:r>
              <a:rPr lang="en-US" sz="1600" b="1" dirty="0" err="1">
                <a:solidFill>
                  <a:srgbClr val="BA16AE"/>
                </a:solidFill>
              </a:rPr>
              <a:t>tự</a:t>
            </a:r>
            <a:r>
              <a:rPr lang="en-US" sz="1600" b="1" dirty="0">
                <a:solidFill>
                  <a:srgbClr val="BA16AE"/>
                </a:solidFill>
              </a:rPr>
              <a:t> ý </a:t>
            </a:r>
            <a:r>
              <a:rPr lang="en-US" sz="1600" b="1" dirty="0" err="1">
                <a:solidFill>
                  <a:srgbClr val="BA16AE"/>
                </a:solidFill>
              </a:rPr>
              <a:t>chèo</a:t>
            </a:r>
            <a:r>
              <a:rPr lang="en-US" sz="1600" b="1" dirty="0">
                <a:solidFill>
                  <a:srgbClr val="BA16AE"/>
                </a:solidFill>
              </a:rPr>
              <a:t> </a:t>
            </a:r>
            <a:r>
              <a:rPr lang="en-US" sz="1600" b="1" dirty="0" err="1">
                <a:solidFill>
                  <a:srgbClr val="BA16AE"/>
                </a:solidFill>
              </a:rPr>
              <a:t>thuyền</a:t>
            </a:r>
            <a:r>
              <a:rPr lang="en-US" sz="1600" b="1" dirty="0">
                <a:solidFill>
                  <a:srgbClr val="BA16AE"/>
                </a:solidFill>
              </a:rPr>
              <a:t>, </a:t>
            </a:r>
          </a:p>
          <a:p>
            <a:pPr algn="ctr" eaLnBrk="1" hangingPunct="1">
              <a:defRPr/>
            </a:pPr>
            <a:r>
              <a:rPr lang="en-US" sz="1600" b="1" dirty="0" err="1">
                <a:solidFill>
                  <a:srgbClr val="BA16AE"/>
                </a:solidFill>
              </a:rPr>
              <a:t>nghịch</a:t>
            </a:r>
            <a:r>
              <a:rPr lang="en-US" sz="1600" b="1" dirty="0">
                <a:solidFill>
                  <a:srgbClr val="BA16AE"/>
                </a:solidFill>
              </a:rPr>
              <a:t> </a:t>
            </a:r>
            <a:r>
              <a:rPr lang="en-US" sz="1600" b="1" dirty="0" err="1">
                <a:solidFill>
                  <a:srgbClr val="BA16AE"/>
                </a:solidFill>
              </a:rPr>
              <a:t>nước</a:t>
            </a:r>
            <a:r>
              <a:rPr lang="en-US" sz="1600" b="1" dirty="0">
                <a:solidFill>
                  <a:srgbClr val="BA16AE"/>
                </a:solidFill>
              </a:rPr>
              <a:t> </a:t>
            </a:r>
            <a:r>
              <a:rPr lang="en-US" sz="1600" b="1" dirty="0" err="1">
                <a:solidFill>
                  <a:srgbClr val="BA16AE"/>
                </a:solidFill>
              </a:rPr>
              <a:t>khi</a:t>
            </a:r>
            <a:r>
              <a:rPr lang="en-US" sz="1600" b="1" dirty="0">
                <a:solidFill>
                  <a:srgbClr val="BA16AE"/>
                </a:solidFill>
              </a:rPr>
              <a:t> </a:t>
            </a:r>
            <a:r>
              <a:rPr lang="en-US" sz="1600" b="1" dirty="0" err="1">
                <a:solidFill>
                  <a:srgbClr val="BA16AE"/>
                </a:solidFill>
              </a:rPr>
              <a:t>đang</a:t>
            </a:r>
            <a:r>
              <a:rPr lang="en-US" sz="1600" b="1" dirty="0">
                <a:solidFill>
                  <a:srgbClr val="BA16AE"/>
                </a:solidFill>
              </a:rPr>
              <a:t> </a:t>
            </a:r>
            <a:r>
              <a:rPr lang="en-US" sz="1600" b="1" dirty="0" err="1">
                <a:solidFill>
                  <a:srgbClr val="BA16AE"/>
                </a:solidFill>
              </a:rPr>
              <a:t>ngồi</a:t>
            </a:r>
            <a:r>
              <a:rPr lang="en-US" sz="1600" b="1" dirty="0">
                <a:solidFill>
                  <a:srgbClr val="BA16AE"/>
                </a:solidFill>
              </a:rPr>
              <a:t> </a:t>
            </a:r>
            <a:r>
              <a:rPr lang="en-US" sz="1600" b="1" dirty="0" err="1">
                <a:solidFill>
                  <a:srgbClr val="BA16AE"/>
                </a:solidFill>
              </a:rPr>
              <a:t>trên</a:t>
            </a:r>
            <a:r>
              <a:rPr lang="en-US" sz="1600" b="1" dirty="0">
                <a:solidFill>
                  <a:srgbClr val="BA16AE"/>
                </a:solidFill>
              </a:rPr>
              <a:t> </a:t>
            </a:r>
            <a:r>
              <a:rPr lang="en-US" sz="1600" b="1" dirty="0" err="1">
                <a:solidFill>
                  <a:srgbClr val="BA16AE"/>
                </a:solidFill>
              </a:rPr>
              <a:t>thuyền</a:t>
            </a:r>
            <a:endParaRPr lang="en-US" sz="1600" b="1" dirty="0">
              <a:solidFill>
                <a:srgbClr val="BA16AE"/>
              </a:solidFill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6324600" y="6027738"/>
            <a:ext cx="2286000" cy="585787"/>
          </a:xfrm>
          <a:prstGeom prst="rect">
            <a:avLst/>
          </a:prstGeom>
          <a:solidFill>
            <a:srgbClr val="FFFF99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600" b="1"/>
              <a:t>Bạn gái ngồi </a:t>
            </a:r>
          </a:p>
          <a:p>
            <a:pPr algn="ctr" eaLnBrk="1" hangingPunct="1"/>
            <a:r>
              <a:rPr lang="en-US" altLang="en-US" sz="1600" b="1"/>
              <a:t>an toàn trên thuyền</a:t>
            </a:r>
          </a:p>
        </p:txBody>
      </p:sp>
      <p:sp>
        <p:nvSpPr>
          <p:cNvPr id="41" name="Down Arrow 40"/>
          <p:cNvSpPr>
            <a:spLocks noChangeArrowheads="1"/>
          </p:cNvSpPr>
          <p:nvPr/>
        </p:nvSpPr>
        <p:spPr bwMode="auto">
          <a:xfrm>
            <a:off x="3124200" y="5715000"/>
            <a:ext cx="15240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42" name="Down Arrow 41"/>
          <p:cNvSpPr>
            <a:spLocks noChangeArrowheads="1"/>
          </p:cNvSpPr>
          <p:nvPr/>
        </p:nvSpPr>
        <p:spPr bwMode="auto">
          <a:xfrm>
            <a:off x="6781800" y="5715000"/>
            <a:ext cx="1524000" cy="228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125962" name="Slide Number Placeholder 9"/>
          <p:cNvSpPr txBox="1">
            <a:spLocks/>
          </p:cNvSpPr>
          <p:nvPr/>
        </p:nvSpPr>
        <p:spPr bwMode="auto">
          <a:xfrm>
            <a:off x="8458200" y="42863"/>
            <a:ext cx="6429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E8FD82C-3779-4095-B1AA-3AA34CDAB2E2}" type="slidenum">
              <a:rPr lang="en-US" altLang="en-US" sz="1800" b="1"/>
              <a:pPr algn="r" eaLnBrk="1" hangingPunct="1"/>
              <a:t>7</a:t>
            </a:fld>
            <a:endParaRPr lang="en-US" altLang="en-US" sz="1800" b="1"/>
          </a:p>
        </p:txBody>
      </p:sp>
      <p:pic>
        <p:nvPicPr>
          <p:cNvPr id="12596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82625"/>
            <a:ext cx="510540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Straight Arrow Connector 28"/>
          <p:cNvCxnSpPr>
            <a:cxnSpLocks noChangeShapeType="1"/>
          </p:cNvCxnSpPr>
          <p:nvPr/>
        </p:nvCxnSpPr>
        <p:spPr bwMode="auto">
          <a:xfrm flipV="1">
            <a:off x="3911600" y="3849688"/>
            <a:ext cx="508000" cy="950912"/>
          </a:xfrm>
          <a:prstGeom prst="straightConnector1">
            <a:avLst/>
          </a:prstGeom>
          <a:noFill/>
          <a:ln w="28575" algn="ctr">
            <a:solidFill>
              <a:srgbClr val="3333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3314700" y="801688"/>
            <a:ext cx="2033588" cy="3048000"/>
          </a:xfrm>
          <a:prstGeom prst="ellips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altLang="en-US"/>
          </a:p>
        </p:txBody>
      </p: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 flipH="1" flipV="1">
            <a:off x="5929313" y="3433763"/>
            <a:ext cx="892175" cy="1368425"/>
          </a:xfrm>
          <a:prstGeom prst="straightConnector1">
            <a:avLst/>
          </a:prstGeom>
          <a:noFill/>
          <a:ln w="28575" algn="ctr">
            <a:solidFill>
              <a:srgbClr val="3333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2" name="Oval 31"/>
          <p:cNvSpPr>
            <a:spLocks noChangeArrowheads="1"/>
          </p:cNvSpPr>
          <p:nvPr/>
        </p:nvSpPr>
        <p:spPr bwMode="auto">
          <a:xfrm>
            <a:off x="5448300" y="2033588"/>
            <a:ext cx="1028700" cy="1524000"/>
          </a:xfrm>
          <a:prstGeom prst="ellipse">
            <a:avLst/>
          </a:prstGeom>
          <a:noFill/>
          <a:ln w="57150" algn="ctr">
            <a:solidFill>
              <a:srgbClr val="FF090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125968" name="TextBox 13"/>
          <p:cNvSpPr txBox="1">
            <a:spLocks noChangeArrowheads="1"/>
          </p:cNvSpPr>
          <p:nvPr/>
        </p:nvSpPr>
        <p:spPr bwMode="auto">
          <a:xfrm>
            <a:off x="2895600" y="7938"/>
            <a:ext cx="8339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kumimoji="1" lang="en-US" altLang="en-US" b="1">
                <a:solidFill>
                  <a:srgbClr val="00B05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xmlns="" val="392728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8" grpId="0" animBg="1"/>
      <p:bldP spid="41" grpId="0" animBg="1"/>
      <p:bldP spid="42" grpId="0" animBg="1"/>
      <p:bldP spid="30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75" t="56250" r="30469" b="16667"/>
          <a:stretch>
            <a:fillRect/>
          </a:stretch>
        </p:blipFill>
        <p:spPr bwMode="auto">
          <a:xfrm>
            <a:off x="6934200" y="3352800"/>
            <a:ext cx="1524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 bwMode="auto">
          <a:xfrm>
            <a:off x="228600" y="1835229"/>
            <a:ext cx="2209800" cy="442674"/>
          </a:xfrm>
          <a:prstGeom prst="roundRect">
            <a:avLst/>
          </a:prstGeom>
          <a:noFill/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sz="2000" b="1" dirty="0" err="1">
                <a:solidFill>
                  <a:srgbClr val="BA16AE"/>
                </a:solidFill>
                <a:latin typeface="Arial" charset="0"/>
                <a:cs typeface="Arial" charset="0"/>
              </a:rPr>
              <a:t>Mặc</a:t>
            </a:r>
            <a:r>
              <a:rPr lang="en-US" sz="2000" b="1" dirty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BA16AE"/>
                </a:solidFill>
                <a:latin typeface="Arial" charset="0"/>
                <a:cs typeface="Arial" charset="0"/>
              </a:rPr>
              <a:t>áo</a:t>
            </a:r>
            <a:r>
              <a:rPr lang="en-US" sz="2000" b="1" dirty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BA16AE"/>
                </a:solidFill>
                <a:latin typeface="Arial" charset="0"/>
                <a:cs typeface="Arial" charset="0"/>
              </a:rPr>
              <a:t>phao</a:t>
            </a:r>
            <a:endParaRPr lang="en-US" sz="2000" dirty="0">
              <a:solidFill>
                <a:srgbClr val="BA16AE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228600" y="3733800"/>
            <a:ext cx="2209800" cy="783193"/>
          </a:xfrm>
          <a:prstGeom prst="roundRect">
            <a:avLst/>
          </a:prstGeom>
          <a:noFill/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sz="2000" b="1" dirty="0" err="1">
                <a:solidFill>
                  <a:srgbClr val="BA16AE"/>
                </a:solidFill>
                <a:latin typeface="Arial" charset="0"/>
                <a:cs typeface="Arial" charset="0"/>
              </a:rPr>
              <a:t>Ngồi</a:t>
            </a:r>
            <a:r>
              <a:rPr lang="en-US" sz="2000" b="1" dirty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BA16AE"/>
                </a:solidFill>
                <a:latin typeface="Arial" charset="0"/>
                <a:cs typeface="Arial" charset="0"/>
              </a:rPr>
              <a:t>ổn</a:t>
            </a:r>
            <a:r>
              <a:rPr lang="en-US" sz="2000" b="1" dirty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BA16AE"/>
                </a:solidFill>
                <a:latin typeface="Arial" charset="0"/>
                <a:cs typeface="Arial" charset="0"/>
              </a:rPr>
              <a:t>định</a:t>
            </a:r>
            <a:r>
              <a:rPr lang="en-US" sz="2000" b="1" dirty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2000" b="1" dirty="0" err="1">
                <a:solidFill>
                  <a:srgbClr val="BA16AE"/>
                </a:solidFill>
                <a:latin typeface="Arial" charset="0"/>
                <a:cs typeface="Arial" charset="0"/>
              </a:rPr>
              <a:t>ngay</a:t>
            </a:r>
            <a:r>
              <a:rPr lang="en-US" sz="2000" b="1" dirty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BA16AE"/>
                </a:solidFill>
                <a:latin typeface="Arial" charset="0"/>
                <a:cs typeface="Arial" charset="0"/>
              </a:rPr>
              <a:t>ngắn</a:t>
            </a:r>
            <a:endParaRPr lang="en-US" sz="2000" dirty="0">
              <a:solidFill>
                <a:srgbClr val="BA16AE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2895600" y="5410200"/>
            <a:ext cx="3200400" cy="783193"/>
          </a:xfrm>
          <a:prstGeom prst="roundRect">
            <a:avLst/>
          </a:prstGeom>
          <a:noFill/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sz="2000" b="1" dirty="0" err="1">
                <a:solidFill>
                  <a:srgbClr val="BA16AE"/>
                </a:solidFill>
                <a:latin typeface="Arial" charset="0"/>
                <a:cs typeface="Arial" charset="0"/>
              </a:rPr>
              <a:t>Lên</a:t>
            </a:r>
            <a:r>
              <a:rPr lang="en-US" sz="2000" b="1" dirty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BA16AE"/>
                </a:solidFill>
                <a:latin typeface="Arial" charset="0"/>
                <a:cs typeface="Arial" charset="0"/>
              </a:rPr>
              <a:t>xuống</a:t>
            </a:r>
            <a:r>
              <a:rPr lang="en-US" sz="2000" b="1" dirty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BA16AE"/>
                </a:solidFill>
                <a:latin typeface="Arial" charset="0"/>
                <a:cs typeface="Arial" charset="0"/>
              </a:rPr>
              <a:t>thuyền</a:t>
            </a:r>
            <a:r>
              <a:rPr lang="en-US" sz="2000" b="1" dirty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BA16AE"/>
                </a:solidFill>
                <a:latin typeface="Arial" charset="0"/>
                <a:cs typeface="Arial" charset="0"/>
              </a:rPr>
              <a:t>được</a:t>
            </a:r>
            <a:r>
              <a:rPr lang="en-US" sz="2000" b="1" dirty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2000" b="1" dirty="0" err="1">
                <a:solidFill>
                  <a:srgbClr val="BA16AE"/>
                </a:solidFill>
                <a:latin typeface="Arial" charset="0"/>
                <a:cs typeface="Arial" charset="0"/>
              </a:rPr>
              <a:t>chèo</a:t>
            </a:r>
            <a:r>
              <a:rPr lang="en-US" sz="2000" b="1" dirty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BA16AE"/>
                </a:solidFill>
                <a:latin typeface="Arial" charset="0"/>
                <a:cs typeface="Arial" charset="0"/>
              </a:rPr>
              <a:t>bởi</a:t>
            </a:r>
            <a:r>
              <a:rPr lang="en-US" sz="2000" b="1" dirty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BA16AE"/>
                </a:solidFill>
                <a:latin typeface="Arial" charset="0"/>
                <a:cs typeface="Arial" charset="0"/>
              </a:rPr>
              <a:t>người</a:t>
            </a:r>
            <a:r>
              <a:rPr lang="en-US" sz="2000" b="1" dirty="0">
                <a:solidFill>
                  <a:srgbClr val="BA16AE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BA16AE"/>
                </a:solidFill>
                <a:latin typeface="Arial" charset="0"/>
                <a:cs typeface="Arial" charset="0"/>
              </a:rPr>
              <a:t>lớn</a:t>
            </a:r>
            <a:endParaRPr lang="en-US" sz="2000" dirty="0">
              <a:solidFill>
                <a:srgbClr val="BA16AE"/>
              </a:solidFill>
              <a:latin typeface="Arial" charset="0"/>
              <a:cs typeface="Arial" charset="0"/>
            </a:endParaRPr>
          </a:p>
        </p:txBody>
      </p:sp>
      <p:sp>
        <p:nvSpPr>
          <p:cNvPr id="128006" name="Cloud Callout 67"/>
          <p:cNvSpPr>
            <a:spLocks noChangeArrowheads="1"/>
          </p:cNvSpPr>
          <p:nvPr/>
        </p:nvSpPr>
        <p:spPr bwMode="auto">
          <a:xfrm>
            <a:off x="6172200" y="762000"/>
            <a:ext cx="2971800" cy="2052638"/>
          </a:xfrm>
          <a:prstGeom prst="cloudCallout">
            <a:avLst>
              <a:gd name="adj1" fmla="val -25935"/>
              <a:gd name="adj2" fmla="val 78333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  <a:spcBef>
                <a:spcPct val="30000"/>
              </a:spcBef>
            </a:pPr>
            <a:endParaRPr lang="en-US" altLang="en-US" sz="1600" b="1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  <a:spcBef>
                <a:spcPct val="30000"/>
              </a:spcBef>
            </a:pPr>
            <a:endParaRPr lang="en-US" altLang="en-US" sz="1600" b="1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  <a:spcBef>
                <a:spcPct val="30000"/>
              </a:spcBef>
            </a:pPr>
            <a:endParaRPr lang="en-US" altLang="en-US" sz="1600" b="1">
              <a:solidFill>
                <a:schemeClr val="bg1"/>
              </a:solidFill>
            </a:endParaRPr>
          </a:p>
        </p:txBody>
      </p:sp>
      <p:pic>
        <p:nvPicPr>
          <p:cNvPr id="1280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315" t="48538" r="39590" b="20413"/>
          <a:stretch>
            <a:fillRect/>
          </a:stretch>
        </p:blipFill>
        <p:spPr bwMode="auto">
          <a:xfrm>
            <a:off x="2971800" y="1143000"/>
            <a:ext cx="3124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Arrow Connector 21"/>
          <p:cNvCxnSpPr>
            <a:cxnSpLocks noChangeShapeType="1"/>
            <a:stCxn id="21" idx="0"/>
          </p:cNvCxnSpPr>
          <p:nvPr/>
        </p:nvCxnSpPr>
        <p:spPr bwMode="auto">
          <a:xfrm flipV="1">
            <a:off x="4495800" y="3733800"/>
            <a:ext cx="152400" cy="1676400"/>
          </a:xfrm>
          <a:prstGeom prst="straightConnector1">
            <a:avLst/>
          </a:prstGeom>
          <a:noFill/>
          <a:ln w="28575" algn="ctr">
            <a:solidFill>
              <a:srgbClr val="FF090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" name="Straight Arrow Connector 15"/>
          <p:cNvCxnSpPr>
            <a:cxnSpLocks noChangeShapeType="1"/>
            <a:stCxn id="11" idx="3"/>
          </p:cNvCxnSpPr>
          <p:nvPr/>
        </p:nvCxnSpPr>
        <p:spPr bwMode="auto">
          <a:xfrm>
            <a:off x="2438400" y="2055813"/>
            <a:ext cx="990600" cy="1601787"/>
          </a:xfrm>
          <a:prstGeom prst="straightConnector1">
            <a:avLst/>
          </a:prstGeom>
          <a:noFill/>
          <a:ln w="28575" algn="ctr">
            <a:solidFill>
              <a:srgbClr val="FF090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" name="Straight Arrow Connector 17"/>
          <p:cNvCxnSpPr>
            <a:cxnSpLocks noChangeShapeType="1"/>
            <a:stCxn id="17" idx="3"/>
          </p:cNvCxnSpPr>
          <p:nvPr/>
        </p:nvCxnSpPr>
        <p:spPr bwMode="auto">
          <a:xfrm flipV="1">
            <a:off x="2438400" y="3810000"/>
            <a:ext cx="762000" cy="315913"/>
          </a:xfrm>
          <a:prstGeom prst="straightConnector1">
            <a:avLst/>
          </a:prstGeom>
          <a:noFill/>
          <a:ln w="28575" algn="ctr">
            <a:solidFill>
              <a:srgbClr val="FF090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28011" name="Slide Number Placeholder 9"/>
          <p:cNvSpPr txBox="1">
            <a:spLocks/>
          </p:cNvSpPr>
          <p:nvPr/>
        </p:nvSpPr>
        <p:spPr bwMode="auto">
          <a:xfrm>
            <a:off x="8458200" y="42863"/>
            <a:ext cx="6429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74D38587-3933-4159-AEBE-3F0CF3527A94}" type="slidenum">
              <a:rPr lang="en-US" altLang="en-US" sz="1800" b="1"/>
              <a:pPr algn="r" eaLnBrk="1" hangingPunct="1"/>
              <a:t>8</a:t>
            </a:fld>
            <a:endParaRPr lang="en-US" altLang="en-US" sz="1800" b="1"/>
          </a:p>
        </p:txBody>
      </p:sp>
      <p:sp>
        <p:nvSpPr>
          <p:cNvPr id="128012" name="TextBox 18"/>
          <p:cNvSpPr txBox="1">
            <a:spLocks noChangeArrowheads="1"/>
          </p:cNvSpPr>
          <p:nvPr/>
        </p:nvSpPr>
        <p:spPr bwMode="auto">
          <a:xfrm>
            <a:off x="6276975" y="1133475"/>
            <a:ext cx="27432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2000" b="1"/>
              <a:t>Các em hãy cho biết chúng ta nên làm gì khi ngồi trên thuyền?</a:t>
            </a:r>
          </a:p>
        </p:txBody>
      </p:sp>
      <p:sp>
        <p:nvSpPr>
          <p:cNvPr id="14" name="Flowchart: Connector 13"/>
          <p:cNvSpPr/>
          <p:nvPr/>
        </p:nvSpPr>
        <p:spPr bwMode="auto">
          <a:xfrm>
            <a:off x="7345363" y="3048000"/>
            <a:ext cx="304800" cy="457200"/>
          </a:xfrm>
          <a:prstGeom prst="flowChartConnector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8014" name="TextBox 13"/>
          <p:cNvSpPr txBox="1">
            <a:spLocks noChangeArrowheads="1"/>
          </p:cNvSpPr>
          <p:nvPr/>
        </p:nvSpPr>
        <p:spPr bwMode="auto">
          <a:xfrm>
            <a:off x="415925" y="22225"/>
            <a:ext cx="90773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1" lang="en-US" altLang="en-US" sz="2600" b="1">
                <a:solidFill>
                  <a:srgbClr val="00B05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Những việc các em nên làm khi ngồi trên thuyền</a:t>
            </a:r>
          </a:p>
        </p:txBody>
      </p:sp>
      <p:pic>
        <p:nvPicPr>
          <p:cNvPr id="128015" name="Picture 22" descr="0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5263"/>
            <a:ext cx="7905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8275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75" t="56250" r="30469" b="16667"/>
          <a:stretch>
            <a:fillRect/>
          </a:stretch>
        </p:blipFill>
        <p:spPr bwMode="auto">
          <a:xfrm>
            <a:off x="7521575" y="3016250"/>
            <a:ext cx="1676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 bwMode="auto">
          <a:xfrm>
            <a:off x="753979" y="3025411"/>
            <a:ext cx="3124200" cy="715089"/>
          </a:xfrm>
          <a:prstGeom prst="roundRect">
            <a:avLst/>
          </a:prstGeom>
          <a:noFill/>
          <a:ln w="952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b="1" dirty="0" err="1">
                <a:solidFill>
                  <a:srgbClr val="BA16AE"/>
                </a:solidFill>
              </a:rPr>
              <a:t>Đứng</a:t>
            </a:r>
            <a:r>
              <a:rPr lang="en-US" b="1" dirty="0">
                <a:solidFill>
                  <a:srgbClr val="BA16AE"/>
                </a:solidFill>
              </a:rPr>
              <a:t> </a:t>
            </a:r>
            <a:r>
              <a:rPr lang="en-US" b="1" dirty="0" err="1">
                <a:solidFill>
                  <a:srgbClr val="BA16AE"/>
                </a:solidFill>
              </a:rPr>
              <a:t>lên</a:t>
            </a:r>
            <a:r>
              <a:rPr lang="en-US" b="1" dirty="0">
                <a:solidFill>
                  <a:srgbClr val="BA16AE"/>
                </a:solidFill>
              </a:rPr>
              <a:t> </a:t>
            </a:r>
            <a:r>
              <a:rPr lang="en-US" b="1" dirty="0" err="1">
                <a:solidFill>
                  <a:srgbClr val="BA16AE"/>
                </a:solidFill>
              </a:rPr>
              <a:t>hoặc</a:t>
            </a:r>
            <a:r>
              <a:rPr lang="en-US" b="1" dirty="0">
                <a:solidFill>
                  <a:srgbClr val="BA16AE"/>
                </a:solidFill>
              </a:rPr>
              <a:t> </a:t>
            </a:r>
            <a:r>
              <a:rPr lang="en-US" b="1" dirty="0" err="1">
                <a:solidFill>
                  <a:srgbClr val="BA16AE"/>
                </a:solidFill>
              </a:rPr>
              <a:t>nhoài</a:t>
            </a:r>
            <a:r>
              <a:rPr lang="en-US" b="1" dirty="0">
                <a:solidFill>
                  <a:srgbClr val="BA16AE"/>
                </a:solidFill>
              </a:rPr>
              <a:t> </a:t>
            </a:r>
            <a:r>
              <a:rPr lang="en-US" b="1" dirty="0" err="1">
                <a:solidFill>
                  <a:srgbClr val="BA16AE"/>
                </a:solidFill>
              </a:rPr>
              <a:t>tay</a:t>
            </a:r>
            <a:r>
              <a:rPr lang="en-US" b="1" dirty="0">
                <a:solidFill>
                  <a:srgbClr val="BA16AE"/>
                </a:solidFill>
              </a:rPr>
              <a:t>/</a:t>
            </a:r>
            <a:r>
              <a:rPr lang="en-US" b="1" dirty="0" err="1">
                <a:solidFill>
                  <a:srgbClr val="BA16AE"/>
                </a:solidFill>
              </a:rPr>
              <a:t>người</a:t>
            </a:r>
            <a:r>
              <a:rPr lang="en-US" b="1" dirty="0">
                <a:solidFill>
                  <a:srgbClr val="BA16AE"/>
                </a:solidFill>
              </a:rPr>
              <a:t> </a:t>
            </a:r>
            <a:r>
              <a:rPr lang="en-US" b="1" dirty="0" err="1">
                <a:solidFill>
                  <a:srgbClr val="BA16AE"/>
                </a:solidFill>
              </a:rPr>
              <a:t>ra</a:t>
            </a:r>
            <a:r>
              <a:rPr lang="en-US" b="1" dirty="0">
                <a:solidFill>
                  <a:srgbClr val="BA16AE"/>
                </a:solidFill>
              </a:rPr>
              <a:t> </a:t>
            </a:r>
            <a:r>
              <a:rPr lang="en-US" b="1" dirty="0" err="1">
                <a:solidFill>
                  <a:srgbClr val="BA16AE"/>
                </a:solidFill>
              </a:rPr>
              <a:t>ngoài</a:t>
            </a:r>
            <a:r>
              <a:rPr lang="en-US" b="1" dirty="0">
                <a:solidFill>
                  <a:srgbClr val="BA16AE"/>
                </a:solidFill>
              </a:rPr>
              <a:t> </a:t>
            </a:r>
            <a:r>
              <a:rPr lang="en-US" b="1" dirty="0" err="1">
                <a:solidFill>
                  <a:srgbClr val="BA16AE"/>
                </a:solidFill>
              </a:rPr>
              <a:t>thuyền</a:t>
            </a:r>
            <a:endParaRPr lang="en-US" b="1" dirty="0">
              <a:solidFill>
                <a:srgbClr val="BA16A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4558260" y="6368320"/>
            <a:ext cx="2895600" cy="400110"/>
          </a:xfrm>
          <a:prstGeom prst="roundRect">
            <a:avLst/>
          </a:prstGeom>
          <a:noFill/>
          <a:ln w="952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sz="1750" b="1" dirty="0" err="1">
                <a:solidFill>
                  <a:srgbClr val="BA16AE"/>
                </a:solidFill>
              </a:rPr>
              <a:t>Tự</a:t>
            </a:r>
            <a:r>
              <a:rPr lang="en-US" sz="1750" b="1" dirty="0">
                <a:solidFill>
                  <a:srgbClr val="BA16AE"/>
                </a:solidFill>
              </a:rPr>
              <a:t> </a:t>
            </a:r>
            <a:r>
              <a:rPr lang="en-US" sz="1750" b="1" dirty="0" err="1">
                <a:solidFill>
                  <a:srgbClr val="BA16AE"/>
                </a:solidFill>
              </a:rPr>
              <a:t>chèo</a:t>
            </a:r>
            <a:r>
              <a:rPr lang="en-US" sz="1750" b="1" dirty="0">
                <a:solidFill>
                  <a:srgbClr val="BA16AE"/>
                </a:solidFill>
              </a:rPr>
              <a:t> </a:t>
            </a:r>
            <a:r>
              <a:rPr lang="en-US" sz="1750" b="1" dirty="0" err="1">
                <a:solidFill>
                  <a:srgbClr val="BA16AE"/>
                </a:solidFill>
              </a:rPr>
              <a:t>thuyền</a:t>
            </a:r>
            <a:endParaRPr lang="en-US" sz="1750" b="1" dirty="0">
              <a:solidFill>
                <a:srgbClr val="BA16A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006840" y="6337090"/>
            <a:ext cx="2819400" cy="408623"/>
          </a:xfrm>
          <a:prstGeom prst="roundRect">
            <a:avLst/>
          </a:prstGeom>
          <a:noFill/>
          <a:ln w="952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b="1" dirty="0" err="1">
                <a:solidFill>
                  <a:srgbClr val="BA16AE"/>
                </a:solidFill>
              </a:rPr>
              <a:t>Đùa</a:t>
            </a:r>
            <a:r>
              <a:rPr lang="en-US" b="1" dirty="0">
                <a:solidFill>
                  <a:srgbClr val="BA16AE"/>
                </a:solidFill>
              </a:rPr>
              <a:t> </a:t>
            </a:r>
            <a:r>
              <a:rPr lang="en-US" b="1" dirty="0" err="1">
                <a:solidFill>
                  <a:srgbClr val="BA16AE"/>
                </a:solidFill>
              </a:rPr>
              <a:t>nghịch</a:t>
            </a:r>
            <a:r>
              <a:rPr lang="en-US" b="1" dirty="0">
                <a:solidFill>
                  <a:srgbClr val="BA16AE"/>
                </a:solidFill>
              </a:rPr>
              <a:t> </a:t>
            </a:r>
            <a:r>
              <a:rPr lang="en-US" b="1" dirty="0" err="1">
                <a:solidFill>
                  <a:srgbClr val="BA16AE"/>
                </a:solidFill>
              </a:rPr>
              <a:t>trên</a:t>
            </a:r>
            <a:r>
              <a:rPr lang="en-US" b="1" dirty="0">
                <a:solidFill>
                  <a:srgbClr val="BA16AE"/>
                </a:solidFill>
              </a:rPr>
              <a:t> </a:t>
            </a:r>
            <a:r>
              <a:rPr lang="en-US" b="1" dirty="0" err="1">
                <a:solidFill>
                  <a:srgbClr val="BA16AE"/>
                </a:solidFill>
              </a:rPr>
              <a:t>thuyền</a:t>
            </a:r>
            <a:endParaRPr lang="en-US" b="1" dirty="0">
              <a:solidFill>
                <a:srgbClr val="BA16AE"/>
              </a:solidFill>
            </a:endParaRPr>
          </a:p>
        </p:txBody>
      </p:sp>
      <p:sp>
        <p:nvSpPr>
          <p:cNvPr id="130054" name="Cloud Callout 20"/>
          <p:cNvSpPr>
            <a:spLocks noChangeArrowheads="1"/>
          </p:cNvSpPr>
          <p:nvPr/>
        </p:nvSpPr>
        <p:spPr bwMode="auto">
          <a:xfrm>
            <a:off x="4408488" y="658813"/>
            <a:ext cx="3276600" cy="2292350"/>
          </a:xfrm>
          <a:prstGeom prst="cloudCallout">
            <a:avLst>
              <a:gd name="adj1" fmla="val 45718"/>
              <a:gd name="adj2" fmla="val 64069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  <a:spcBef>
                <a:spcPct val="30000"/>
              </a:spcBef>
            </a:pPr>
            <a:endParaRPr lang="en-US" altLang="en-US" b="1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  <a:spcBef>
                <a:spcPct val="30000"/>
              </a:spcBef>
            </a:pPr>
            <a:endParaRPr lang="en-US" altLang="en-US" b="1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  <a:spcBef>
                <a:spcPct val="30000"/>
              </a:spcBef>
            </a:pPr>
            <a:endParaRPr lang="en-US" altLang="en-US" b="1">
              <a:solidFill>
                <a:schemeClr val="bg1"/>
              </a:solidFill>
            </a:endParaRPr>
          </a:p>
        </p:txBody>
      </p:sp>
      <p:pic>
        <p:nvPicPr>
          <p:cNvPr id="5" name="Picture 8" descr="Mô tả ảnh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144" y="739970"/>
            <a:ext cx="3018024" cy="22635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C:\Documents and Settings\D0593\Desktop\VietGiaiTri.Com-647135db.jpg"/>
          <p:cNvPicPr>
            <a:picLocks noChangeAspect="1" noChangeArrowheads="1"/>
          </p:cNvPicPr>
          <p:nvPr/>
        </p:nvPicPr>
        <p:blipFill>
          <a:blip r:embed="rId4" cstate="print"/>
          <a:srcRect l="3546" r="8169"/>
          <a:stretch>
            <a:fillRect/>
          </a:stretch>
        </p:blipFill>
        <p:spPr bwMode="auto">
          <a:xfrm>
            <a:off x="778240" y="3886682"/>
            <a:ext cx="3048000" cy="2304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 descr="C:\Documents and Settings\D0593\Desktop\ag5_09b14.jpg"/>
          <p:cNvPicPr>
            <a:picLocks noChangeAspect="1" noChangeArrowheads="1"/>
          </p:cNvPicPr>
          <p:nvPr/>
        </p:nvPicPr>
        <p:blipFill>
          <a:blip r:embed="rId5" cstate="print"/>
          <a:srcRect l="7826" r="10171"/>
          <a:stretch>
            <a:fillRect/>
          </a:stretch>
        </p:blipFill>
        <p:spPr bwMode="auto">
          <a:xfrm>
            <a:off x="4483466" y="3733800"/>
            <a:ext cx="2988146" cy="23824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0058" name="Rectangle 22"/>
          <p:cNvSpPr>
            <a:spLocks noChangeArrowheads="1"/>
          </p:cNvSpPr>
          <p:nvPr/>
        </p:nvSpPr>
        <p:spPr bwMode="auto">
          <a:xfrm>
            <a:off x="7904163" y="2825750"/>
            <a:ext cx="304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130059" name="Slide Number Placeholder 9"/>
          <p:cNvSpPr txBox="1">
            <a:spLocks/>
          </p:cNvSpPr>
          <p:nvPr/>
        </p:nvSpPr>
        <p:spPr bwMode="auto">
          <a:xfrm>
            <a:off x="8458200" y="42863"/>
            <a:ext cx="6429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A434D9B0-FA2C-4C0D-B5AB-77073644AB33}" type="slidenum">
              <a:rPr lang="en-US" altLang="en-US" sz="1800" b="1"/>
              <a:pPr algn="r" eaLnBrk="1" hangingPunct="1"/>
              <a:t>9</a:t>
            </a:fld>
            <a:endParaRPr lang="en-US" altLang="en-US" sz="1800" b="1"/>
          </a:p>
        </p:txBody>
      </p:sp>
      <p:sp>
        <p:nvSpPr>
          <p:cNvPr id="130060" name="TextBox 17"/>
          <p:cNvSpPr txBox="1">
            <a:spLocks noChangeArrowheads="1"/>
          </p:cNvSpPr>
          <p:nvPr/>
        </p:nvSpPr>
        <p:spPr bwMode="auto">
          <a:xfrm>
            <a:off x="4675188" y="1058863"/>
            <a:ext cx="27432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en-US" sz="2000" b="1"/>
              <a:t>Các em hãy cho biết chúng ta không nên làm gì khi ngồi trên thuyền?</a:t>
            </a:r>
          </a:p>
        </p:txBody>
      </p:sp>
      <p:sp>
        <p:nvSpPr>
          <p:cNvPr id="130061" name="TextBox 13"/>
          <p:cNvSpPr txBox="1">
            <a:spLocks noChangeArrowheads="1"/>
          </p:cNvSpPr>
          <p:nvPr/>
        </p:nvSpPr>
        <p:spPr bwMode="auto">
          <a:xfrm>
            <a:off x="474663" y="33338"/>
            <a:ext cx="8305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kumimoji="1" lang="en-US" altLang="en-US" sz="2400" b="1">
                <a:solidFill>
                  <a:srgbClr val="00B050"/>
                </a:solidFill>
                <a:latin typeface="Tahoma" pitchFamily="34" charset="0"/>
                <a:ea typeface="MS PGothic" pitchFamily="34" charset="-128"/>
                <a:cs typeface="Tahoma" pitchFamily="34" charset="0"/>
              </a:rPr>
              <a:t>Những việc các em không nên làm khi ngồi trên thuyền</a:t>
            </a:r>
          </a:p>
        </p:txBody>
      </p:sp>
    </p:spTree>
    <p:extLst>
      <p:ext uri="{BB962C8B-B14F-4D97-AF65-F5344CB8AC3E}">
        <p14:creationId xmlns:p14="http://schemas.microsoft.com/office/powerpoint/2010/main" xmlns="" val="158779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1365</Words>
  <Application>Microsoft Office PowerPoint</Application>
  <PresentationFormat>On-screen Show (4:3)</PresentationFormat>
  <Paragraphs>185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anhxuan</dc:creator>
  <cp:lastModifiedBy>MERCURY</cp:lastModifiedBy>
  <cp:revision>2</cp:revision>
  <dcterms:created xsi:type="dcterms:W3CDTF">2019-12-02T15:21:30Z</dcterms:created>
  <dcterms:modified xsi:type="dcterms:W3CDTF">2019-12-03T00:57:12Z</dcterms:modified>
</cp:coreProperties>
</file>